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46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58" r:id="rId4"/>
    <p:sldId id="266" r:id="rId5"/>
    <p:sldId id="267" r:id="rId6"/>
    <p:sldId id="260" r:id="rId7"/>
    <p:sldId id="261" r:id="rId8"/>
    <p:sldId id="265" r:id="rId9"/>
    <p:sldId id="262" r:id="rId10"/>
    <p:sldId id="263" r:id="rId11"/>
    <p:sldId id="264" r:id="rId12"/>
    <p:sldId id="268" r:id="rId13"/>
    <p:sldId id="271" r:id="rId14"/>
    <p:sldId id="280" r:id="rId15"/>
    <p:sldId id="269" r:id="rId16"/>
    <p:sldId id="276" r:id="rId17"/>
    <p:sldId id="270" r:id="rId18"/>
    <p:sldId id="274" r:id="rId19"/>
    <p:sldId id="275" r:id="rId20"/>
    <p:sldId id="277" r:id="rId21"/>
    <p:sldId id="278" r:id="rId22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4F8F33-CE2D-4ABB-8EFA-9A6605969F05}" v="52" dt="2023-06-03T14:45:39.799"/>
    <p1510:client id="{6238508E-2AE1-4A6E-8F98-0CEC675AD879}" v="1072" dt="2023-06-03T13:14:49.086"/>
    <p1510:client id="{714D8825-02A7-42C1-A9D6-99577FDE2AB1}" v="41" dt="2023-06-03T15:34:25.702"/>
    <p1510:client id="{7DA0FE08-B981-4FD9-9468-E3B18CF46770}" v="210" dt="2023-06-04T11:10:03.551"/>
    <p1510:client id="{827995B8-49DD-4BA7-9ADD-038792D59410}" v="477" dt="2023-06-04T11:48:52.973"/>
    <p1510:client id="{8A2C2557-8AEE-4B00-8D68-3F0A8AF08170}" v="262" dt="2023-06-03T07:33:54.996"/>
    <p1510:client id="{986AE964-185B-4D8A-8D5F-EABF0C4D7D03}" v="617" dt="2023-06-04T10:56:36.886"/>
    <p1510:client id="{A657AC95-A8D9-4D74-841D-D9784E53B9E0}" v="57" dt="2023-06-03T15:43:43.270"/>
    <p1510:client id="{AC7FEAB0-E79C-4E7E-B796-7B54F9DC68EF}" v="1" dt="2023-06-03T14:42:06.931"/>
    <p1510:client id="{CA73AA69-F415-4C1F-AB9E-9FEACFB98087}" v="500" dt="2023-06-04T14:08:06.018"/>
    <p1510:client id="{D6EF8AA9-787F-441F-BD03-97C5D33CB980}" v="2262" dt="2023-06-03T14:36:41.0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23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2BB3FD5-2973-4688-962B-A170CBC735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5D9945-F61B-4EC1-8056-576C55A5095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DDE755-7A31-4C5C-852A-4E907F3941D2}" type="datetimeFigureOut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6/5/2023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C847DC-4265-44E5-AA4F-E5E809DD18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9B462C5-E90F-4D81-A3E4-05E206BECF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D5337D-A44D-4486-98C7-92FCA06286E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73614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FC455-1A53-4C94-8674-628EBF921A85}" type="datetimeFigureOut">
              <a:rPr lang="en-US" altLang="ko-KR" noProof="0" smtClean="0"/>
              <a:t>6/5/2023</a:t>
            </a:fld>
            <a:endParaRPr lang="ko-KR" altLang="en-US" noProof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3D9996-E1A3-4657-998C-7ED3B8E4E21A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538907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D9996-E1A3-4657-998C-7ED3B8E4E21A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5305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D9996-E1A3-4657-998C-7ED3B8E4E21A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9549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1981C-602A-428F-BAC5-A9DE04FCE504}" type="datetime1">
              <a:rPr lang="en-US" altLang="ko-KR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46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A22F9-BCCC-463B-AB42-2960D17F492E}" type="datetime1">
              <a:rPr lang="en-US" altLang="ko-KR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756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21161-44ED-45F5-A936-9EABFA4D4C1E}" type="datetime1">
              <a:rPr lang="en-US" altLang="ko-KR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98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8CF0-B35F-4F9E-9003-3CA112261CA4}" type="datetime1">
              <a:rPr lang="en-US" altLang="ko-KR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125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70C2D-E3B7-48CE-B6AB-9ED7FA4724B3}" type="datetime1">
              <a:rPr lang="en-US" altLang="ko-KR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241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8B625-72C3-4389-821F-5D082CC03BAA}" type="datetime1">
              <a:rPr lang="en-US" altLang="ko-KR" smtClean="0"/>
              <a:t>6/5/2023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92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94BAF-2A13-4B36-8128-7D11AEC72F1F}" type="datetime1">
              <a:rPr lang="en-US" altLang="ko-KR" smtClean="0"/>
              <a:t>6/5/2023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58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2719A-6F8F-48D3-9EC3-1AEF95D6300D}" type="datetime1">
              <a:rPr lang="en-US" altLang="ko-KR" smtClean="0"/>
              <a:t>6/5/2023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526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B8A95-C8B9-4C40-9424-A1284E753BA7}" type="datetime1">
              <a:rPr lang="en-US" altLang="ko-KR" smtClean="0"/>
              <a:t>6/5/2023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803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DD4B-292B-4636-9D0E-BE912A19007A}" type="datetime1">
              <a:rPr lang="en-US" altLang="ko-KR" smtClean="0"/>
              <a:t>6/5/2023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954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3EB2F-A470-4C8C-8117-C27C07102195}" type="datetime1">
              <a:rPr lang="en-US" altLang="ko-KR" smtClean="0"/>
              <a:t>6/5/2023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117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EBF48CA5-CA88-4EE7-A8DA-3706A622DAF6}" type="datetime1">
              <a:rPr lang="en-US" altLang="ko-KR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375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39" r:id="rId6"/>
    <p:sldLayoutId id="2147483735" r:id="rId7"/>
    <p:sldLayoutId id="2147483736" r:id="rId8"/>
    <p:sldLayoutId id="2147483737" r:id="rId9"/>
    <p:sldLayoutId id="2147483738" r:id="rId10"/>
    <p:sldLayoutId id="2147483740" r:id="rId11"/>
  </p:sldLayoutIdLst>
  <p:hf hdr="0" ftr="0"/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800" b="1" i="0" kern="1200" cap="none" spc="1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300" kern="1200" spc="4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 spc="4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 spc="4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4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4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notion.so/ANDROG-dadfa849cb1844f0a99e2a96395fcfe8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ORIT-JKL/androg-portfolio-app/blob/main/androg/src/main/resources/mappers/AddressMapper.xml" TargetMode="External"/><Relationship Id="rId3" Type="http://schemas.openxmlformats.org/officeDocument/2006/relationships/image" Target="../media/image47.jpeg"/><Relationship Id="rId7" Type="http://schemas.openxmlformats.org/officeDocument/2006/relationships/hyperlink" Target="https://github.com/KORIT-JKL/androg-portfolio-app/blob/main/androg/src/main/java/com/korit/androg/androg/repository/AddressRepository.java" TargetMode="External"/><Relationship Id="rId2" Type="http://schemas.openxmlformats.org/officeDocument/2006/relationships/hyperlink" Target="https://github.com/KORIT-JKL/androg-portfolio-app/blob/main/front_androg/src/pages/Address/Address.js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KORIT-JKL/androg-portfolio-app/blob/main/androg/src/main/java/com/korit/androg/androg/service/AddressService.java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github.com/KORIT-JKL/androg-portfolio-app/tree/main/androg/src/main/java/com/korit/androg/androg/dto/address" TargetMode="External"/><Relationship Id="rId10" Type="http://schemas.openxmlformats.org/officeDocument/2006/relationships/hyperlink" Target="https://github.com/KORIT-JKL/androg-portfolio-app/blob/main/androg/src/main/java/com/korit/androg/androg/dto/address/AddressRespDto.java" TargetMode="External"/><Relationship Id="rId4" Type="http://schemas.openxmlformats.org/officeDocument/2006/relationships/hyperlink" Target="https://github.com/KORIT-JKL/androg-portfolio-app/blob/main/androg/src/main/java/com/korit/androg/androg/controller/AddressController.java" TargetMode="External"/><Relationship Id="rId9" Type="http://schemas.openxmlformats.org/officeDocument/2006/relationships/hyperlink" Target="https://github.com/KORIT-JKL/androg-portfolio-app/blob/main/androg/src/main/java/com/korit/androg/androg/entity/Address.java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ORIT-JKL/androg-portfolio-app/tree/main/androg/src/main/java/com/korit/androg/androg/dto/review" TargetMode="External"/><Relationship Id="rId13" Type="http://schemas.openxmlformats.org/officeDocument/2006/relationships/hyperlink" Target="https://github.com/KORIT-JKL/androg-portfolio-app/blob/main/androg/src/main/java/com/korit/androg/androg/dto/review/ReviewRespDto.java" TargetMode="External"/><Relationship Id="rId3" Type="http://schemas.openxmlformats.org/officeDocument/2006/relationships/image" Target="../media/image49.png"/><Relationship Id="rId7" Type="http://schemas.openxmlformats.org/officeDocument/2006/relationships/hyperlink" Target="https://github.com/KORIT-JKL/androg-portfolio-app/blob/main/androg/src/main/java/com/korit/androg/androg/controller/ReviewController.java" TargetMode="External"/><Relationship Id="rId12" Type="http://schemas.openxmlformats.org/officeDocument/2006/relationships/hyperlink" Target="https://github.com/KORIT-JKL/androg-portfolio-app/blob/main/androg/src/main/java/com/korit/androg/androg/entity/Review.java" TargetMode="Externa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KORIT-JKL/androg-portfolio-app/blob/main/front_androg/src/pages/Review/Review.js" TargetMode="External"/><Relationship Id="rId11" Type="http://schemas.openxmlformats.org/officeDocument/2006/relationships/hyperlink" Target="https://github.com/KORIT-JKL/androg-portfolio-app/blob/main/androg/src/main/resources/mappers/ReviewMapper.xml" TargetMode="External"/><Relationship Id="rId5" Type="http://schemas.openxmlformats.org/officeDocument/2006/relationships/image" Target="../media/image51.png"/><Relationship Id="rId10" Type="http://schemas.openxmlformats.org/officeDocument/2006/relationships/hyperlink" Target="https://github.com/KORIT-JKL/androg-portfolio-app/blob/main/androg/src/main/java/com/korit/androg/androg/repository/ReviewRepository.java" TargetMode="External"/><Relationship Id="rId4" Type="http://schemas.openxmlformats.org/officeDocument/2006/relationships/image" Target="../media/image50.png"/><Relationship Id="rId9" Type="http://schemas.openxmlformats.org/officeDocument/2006/relationships/hyperlink" Target="https://github.com/KORIT-JKL/androg-portfolio-app/blob/main/androg/src/main/java/com/korit/androg/androg/service/ReviewService.java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KORIT-JKL/androg-portfolio-app/blob/main/androg/src/main/java/com/korit/androg/androg/service/CartService.java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KORIT-JKL/androg-portfolio-app/blob/main/androg/src/main/resources/mappers/AdminReviewMapper.x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jpe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nike.com/kr" TargetMode="External"/><Relationship Id="rId4" Type="http://schemas.openxmlformats.org/officeDocument/2006/relationships/hyperlink" Target="https://kr.stussy.com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3">
            <a:extLst>
              <a:ext uri="{FF2B5EF4-FFF2-40B4-BE49-F238E27FC236}">
                <a16:creationId xmlns:a16="http://schemas.microsoft.com/office/drawing/2014/main" id="{3FA49195-69EB-4E39-A68A-C232E2D03E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9A92F9DC-743D-47E7-A019-EE09540FB7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73789" y="6628"/>
            <a:ext cx="4518211" cy="685799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882" h="6857998">
                <a:moveTo>
                  <a:pt x="2702091" y="0"/>
                </a:moveTo>
                <a:lnTo>
                  <a:pt x="6125882" y="0"/>
                </a:lnTo>
                <a:lnTo>
                  <a:pt x="6125882" y="6857998"/>
                </a:lnTo>
                <a:lnTo>
                  <a:pt x="0" y="6846045"/>
                </a:lnTo>
                <a:lnTo>
                  <a:pt x="270209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47082" y="1908301"/>
            <a:ext cx="7009948" cy="3516189"/>
          </a:xfrm>
        </p:spPr>
        <p:txBody>
          <a:bodyPr rtlCol="0" anchor="t">
            <a:norm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온라인 쇼핑몰 'ANDROG'  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604164" y="4408481"/>
            <a:ext cx="3447151" cy="2026478"/>
          </a:xfrm>
        </p:spPr>
        <p:txBody>
          <a:bodyPr rtlCol="0" anchor="ctr">
            <a:normAutofit/>
          </a:bodyPr>
          <a:lstStyle/>
          <a:p>
            <a:pPr algn="r"/>
            <a:r>
              <a:rPr lang="ko-KR" altLang="en-US" dirty="0" err="1">
                <a:latin typeface="Microsoft GothicNeo Light"/>
                <a:ea typeface="Microsoft GothicNeo Light"/>
                <a:cs typeface="Microsoft GothicNeo Light"/>
              </a:rPr>
              <a:t>Aws</a:t>
            </a:r>
            <a:r>
              <a:rPr lang="ko-KR" altLang="en-US" dirty="0">
                <a:latin typeface="Microsoft GothicNeo Light"/>
                <a:ea typeface="Microsoft GothicNeo Light"/>
                <a:cs typeface="Microsoft GothicNeo Light"/>
              </a:rPr>
              <a:t> 기반(</a:t>
            </a:r>
            <a:r>
              <a:rPr lang="ko-KR" altLang="en-US" dirty="0" err="1">
                <a:latin typeface="Microsoft GothicNeo Light"/>
                <a:ea typeface="Microsoft GothicNeo Light"/>
                <a:cs typeface="Microsoft GothicNeo Light"/>
              </a:rPr>
              <a:t>클라우드</a:t>
            </a:r>
            <a:r>
              <a:rPr lang="ko-KR" altLang="en-US" dirty="0">
                <a:latin typeface="Microsoft GothicNeo Light"/>
                <a:ea typeface="Microsoft GothicNeo Light"/>
                <a:cs typeface="Microsoft GothicNeo Light"/>
              </a:rPr>
              <a:t>)</a:t>
            </a:r>
          </a:p>
          <a:p>
            <a:pPr algn="r"/>
            <a:r>
              <a:rPr lang="ko-KR" altLang="en-US" dirty="0" err="1">
                <a:latin typeface="Microsoft GothicNeo Light"/>
                <a:ea typeface="Microsoft GothicNeo Light"/>
                <a:cs typeface="Microsoft GothicNeo Light"/>
              </a:rPr>
              <a:t>공공</a:t>
            </a:r>
            <a:r>
              <a:rPr lang="ko-KR" altLang="en-US" dirty="0" err="1">
                <a:solidFill>
                  <a:srgbClr val="001E2E"/>
                </a:solidFill>
                <a:latin typeface="Microsoft GothicNeo Light"/>
                <a:ea typeface="Microsoft GothicNeo Light"/>
                <a:cs typeface="Microsoft GothicNeo Light"/>
              </a:rPr>
              <a:t>ㆍ</a:t>
            </a:r>
            <a:r>
              <a:rPr lang="ko-KR" altLang="en-US" dirty="0" err="1">
                <a:latin typeface="Microsoft GothicNeo Light"/>
                <a:ea typeface="Microsoft GothicNeo Light"/>
                <a:cs typeface="Microsoft GothicNeo Light"/>
              </a:rPr>
              <a:t>빅데이터</a:t>
            </a:r>
            <a:r>
              <a:rPr lang="ko-KR" altLang="en-US" dirty="0">
                <a:latin typeface="Microsoft GothicNeo Light"/>
                <a:ea typeface="Microsoft GothicNeo Light"/>
                <a:cs typeface="Microsoft GothicNeo Light"/>
              </a:rPr>
              <a:t> 활용</a:t>
            </a:r>
          </a:p>
          <a:p>
            <a:pPr algn="r"/>
            <a:r>
              <a:rPr lang="ko-KR" altLang="en-US" dirty="0" err="1">
                <a:latin typeface="Microsoft GothicNeo Light"/>
                <a:ea typeface="Microsoft GothicNeo Light"/>
                <a:cs typeface="Microsoft GothicNeo Light"/>
              </a:rPr>
              <a:t>웹서비스</a:t>
            </a:r>
            <a:r>
              <a:rPr lang="ko-KR" altLang="en-US" dirty="0">
                <a:latin typeface="Microsoft GothicNeo Light"/>
                <a:ea typeface="Microsoft GothicNeo Light"/>
                <a:cs typeface="Microsoft GothicNeo Light"/>
              </a:rPr>
              <a:t> 개발자 양성과정</a:t>
            </a:r>
            <a:endParaRPr lang="ko-KR" dirty="0"/>
          </a:p>
          <a:p>
            <a:pPr algn="r"/>
            <a:r>
              <a:rPr lang="ko-KR" altLang="en-US" dirty="0" err="1">
                <a:latin typeface="Microsoft GothicNeo Light"/>
                <a:ea typeface="Microsoft GothicNeo Light"/>
                <a:cs typeface="Microsoft GothicNeo Light"/>
              </a:rPr>
              <a:t>웹개발</a:t>
            </a:r>
            <a:r>
              <a:rPr lang="ko-KR" altLang="en-US" dirty="0">
                <a:latin typeface="Microsoft GothicNeo Light"/>
                <a:ea typeface="Microsoft GothicNeo Light"/>
                <a:cs typeface="Microsoft GothicNeo Light"/>
              </a:rPr>
              <a:t> 포트폴리오</a:t>
            </a:r>
          </a:p>
        </p:txBody>
      </p:sp>
      <p:cxnSp>
        <p:nvCxnSpPr>
          <p:cNvPr id="35" name="Straight Connector 27">
            <a:extLst>
              <a:ext uri="{FF2B5EF4-FFF2-40B4-BE49-F238E27FC236}">
                <a16:creationId xmlns:a16="http://schemas.microsoft.com/office/drawing/2014/main" id="{13280B82-CD55-43FD-92C4-F05E2A8D13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5898776" cy="135068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0A4F542-D561-4AFB-8321-EB900BAF0A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1613647" cy="642738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4D9248B-0006-4BFE-8110-40C16E45C0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3173896"/>
            <a:ext cx="3094383" cy="36841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E593BB5-7AFA-4C8F-AECA-CE733B1FD0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038522" y="0"/>
            <a:ext cx="2153476" cy="44461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521483B-CE28-412B-9C71-9BE081E9DC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277412" y="-1"/>
            <a:ext cx="3914588" cy="209774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C9F4738-DD27-44BE-98C6-AB0B2296BD2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46383" y="5811078"/>
            <a:ext cx="4678017" cy="104692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4C10EA2-1BD8-4267-AA7D-AB8CCA53C3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898777" y="5307496"/>
            <a:ext cx="6293223" cy="15505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37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B1EFC-C32F-5E1C-F8B8-8F7A7ABC0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9280" cy="85250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ea typeface="Microsoft GothicNeo"/>
                <a:cs typeface="Microsoft GothicNeo"/>
              </a:rPr>
              <a:t>ERD </a:t>
            </a:r>
            <a:r>
              <a:rPr lang="ko-KR" altLang="en-US" sz="3200" dirty="0" smtClean="0">
                <a:ea typeface="Microsoft GothicNeo"/>
                <a:cs typeface="Microsoft GothicNeo"/>
              </a:rPr>
              <a:t>명세서</a:t>
            </a:r>
            <a:endParaRPr lang="ko-KR" altLang="en-US" dirty="0"/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06B7998C-4C2D-D6B5-B436-F5F5B6621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1" y="997337"/>
            <a:ext cx="11125199" cy="5494698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99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7DB0A-642B-FD13-265B-EABF0C2C5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873262" cy="84050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sz="3200" dirty="0">
                <a:ea typeface="맑은 고딕" panose="020B0503020000020004" pitchFamily="50" charset="-127"/>
                <a:cs typeface="+mj-lt"/>
              </a:rPr>
              <a:t>ANDROG 프로젝트 </a:t>
            </a:r>
            <a:r>
              <a:rPr lang="ko-KR" altLang="en-US" sz="3200" dirty="0">
                <a:ea typeface="맑은 고딕" panose="020B0503020000020004" pitchFamily="50" charset="-127"/>
                <a:cs typeface="+mj-lt"/>
              </a:rPr>
              <a:t>일정</a:t>
            </a:r>
            <a:endParaRPr lang="ko-KR" sz="3200" dirty="0">
              <a:ea typeface="맑은 고딕" panose="020B0503020000020004" pitchFamily="50" charset="-127"/>
              <a:cs typeface="Microsoft GothicNeo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7AB009-2B10-59E5-CC74-55D6DF6B9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654650"/>
            <a:ext cx="9906000" cy="673712"/>
          </a:xfrm>
        </p:spPr>
        <p:txBody>
          <a:bodyPr lIns="109728" tIns="109728" rIns="109728" bIns="91440" anchor="t"/>
          <a:lstStyle/>
          <a:p>
            <a:r>
              <a:rPr lang="ko-KR" altLang="en-US">
                <a:ea typeface="Microsoft GothicNeo Light"/>
                <a:cs typeface="Microsoft GothicNeo Light"/>
              </a:rPr>
              <a:t>상세일정 표 : </a:t>
            </a:r>
            <a:r>
              <a:rPr lang="en-US" altLang="ko-KR">
                <a:ea typeface="+mn-lt"/>
                <a:cs typeface="+mn-lt"/>
                <a:hlinkClick r:id="rId2"/>
              </a:rPr>
              <a:t>ANDROG</a:t>
            </a:r>
            <a:r>
              <a:rPr lang="ko-KR" altLang="en-US">
                <a:ea typeface="+mn-lt"/>
                <a:cs typeface="+mn-lt"/>
                <a:hlinkClick r:id="rId2"/>
              </a:rPr>
              <a:t> 프로젝트 일정 표</a:t>
            </a:r>
            <a:endParaRPr lang="ko-KR">
              <a:ea typeface="Microsoft GothicNeo Light"/>
              <a:cs typeface="Microsoft GothicNeo Light"/>
            </a:endParaRPr>
          </a:p>
        </p:txBody>
      </p:sp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8E79C26-96FF-3562-6E6D-FFB19B35D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639" y="2630186"/>
            <a:ext cx="6521002" cy="3465064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7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7DB0A-642B-FD13-265B-EABF0C2C5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6328"/>
            <a:ext cx="2692953" cy="65379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err="1">
                <a:ea typeface="Microsoft GothicNeo"/>
                <a:cs typeface="Microsoft GothicNeo"/>
              </a:rPr>
              <a:t>화면구현</a:t>
            </a:r>
            <a:endParaRPr lang="ko-KR" altLang="en-US" sz="3200" dirty="0">
              <a:ea typeface="Microsoft GothicNeo"/>
              <a:cs typeface="Microsoft Gothic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14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1669D9-DC2A-271F-C66E-647682F70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26690" cy="1023053"/>
          </a:xfrm>
        </p:spPr>
        <p:txBody>
          <a:bodyPr/>
          <a:lstStyle/>
          <a:p>
            <a:pPr marL="685800" indent="-685800">
              <a:buFont typeface="Arial"/>
              <a:buChar char="•"/>
            </a:pPr>
            <a:r>
              <a:rPr lang="ko-KR" altLang="en-US" sz="3200" dirty="0">
                <a:ea typeface="Microsoft GothicNeo"/>
                <a:cs typeface="Microsoft GothicNeo"/>
              </a:rPr>
              <a:t>주요기능 - </a:t>
            </a:r>
            <a:r>
              <a:rPr lang="ko-KR" altLang="en-US" sz="3200" dirty="0" err="1">
                <a:ea typeface="Microsoft GothicNeo"/>
                <a:cs typeface="Microsoft GothicNeo"/>
              </a:rPr>
              <a:t>결제페이지</a:t>
            </a:r>
            <a:r>
              <a:rPr lang="ko-KR" altLang="en-US" sz="3200" dirty="0">
                <a:ea typeface="Microsoft GothicNeo"/>
                <a:cs typeface="Microsoft GothicNeo"/>
              </a:rPr>
              <a:t/>
            </a:r>
            <a:br>
              <a:rPr lang="ko-KR" altLang="en-US" sz="3200" dirty="0">
                <a:ea typeface="Microsoft GothicNeo"/>
                <a:cs typeface="Microsoft GothicNeo"/>
              </a:rPr>
            </a:br>
            <a:r>
              <a:rPr lang="ko-KR" altLang="en-US" sz="3200" dirty="0">
                <a:ea typeface="Microsoft GothicNeo"/>
                <a:cs typeface="Microsoft GothicNeo"/>
              </a:rPr>
              <a:t>(</a:t>
            </a:r>
            <a:r>
              <a:rPr lang="ko-KR" altLang="en-US" sz="3200" dirty="0" err="1">
                <a:ea typeface="Microsoft GothicNeo"/>
                <a:cs typeface="Microsoft GothicNeo"/>
              </a:rPr>
              <a:t>강의진</a:t>
            </a:r>
            <a:r>
              <a:rPr lang="ko-KR" altLang="en-US" sz="3200" dirty="0">
                <a:ea typeface="Microsoft GothicNeo"/>
                <a:cs typeface="Microsoft GothicNeo"/>
              </a:rPr>
              <a:t>)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13</a:t>
            </a:fld>
            <a:endParaRPr 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470" y="492065"/>
            <a:ext cx="2291147" cy="36990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163" y="1261602"/>
            <a:ext cx="2859280" cy="244464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400" y="492065"/>
            <a:ext cx="2355717" cy="388732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266" y="1261602"/>
            <a:ext cx="2594571" cy="2352244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71" y="1218769"/>
            <a:ext cx="2709985" cy="2444641"/>
          </a:xfrm>
          <a:prstGeom prst="rect">
            <a:avLst/>
          </a:prstGeom>
        </p:spPr>
      </p:pic>
      <p:cxnSp>
        <p:nvCxnSpPr>
          <p:cNvPr id="43" name="직선 화살표 연결선 42"/>
          <p:cNvCxnSpPr>
            <a:endCxn id="13" idx="1"/>
          </p:cNvCxnSpPr>
          <p:nvPr/>
        </p:nvCxnSpPr>
        <p:spPr>
          <a:xfrm flipV="1">
            <a:off x="3121758" y="677018"/>
            <a:ext cx="1416712" cy="826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13" idx="2"/>
          </p:cNvCxnSpPr>
          <p:nvPr/>
        </p:nvCxnSpPr>
        <p:spPr>
          <a:xfrm flipH="1">
            <a:off x="5677677" y="861970"/>
            <a:ext cx="6367" cy="551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13" idx="3"/>
            <a:endCxn id="27" idx="1"/>
          </p:cNvCxnSpPr>
          <p:nvPr/>
        </p:nvCxnSpPr>
        <p:spPr>
          <a:xfrm>
            <a:off x="6829617" y="677018"/>
            <a:ext cx="1428783" cy="9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27" idx="2"/>
          </p:cNvCxnSpPr>
          <p:nvPr/>
        </p:nvCxnSpPr>
        <p:spPr>
          <a:xfrm>
            <a:off x="9436259" y="880797"/>
            <a:ext cx="7293" cy="520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그림 6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71" y="3859125"/>
            <a:ext cx="2709985" cy="2456879"/>
          </a:xfrm>
          <a:prstGeom prst="rect">
            <a:avLst/>
          </a:prstGeom>
        </p:spPr>
      </p:pic>
      <p:sp>
        <p:nvSpPr>
          <p:cNvPr id="66" name="직사각형 65"/>
          <p:cNvSpPr/>
          <p:nvPr/>
        </p:nvSpPr>
        <p:spPr>
          <a:xfrm>
            <a:off x="1847963" y="4691063"/>
            <a:ext cx="1309575" cy="20002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371" y="4053602"/>
            <a:ext cx="1984306" cy="2067924"/>
          </a:xfrm>
          <a:prstGeom prst="rect">
            <a:avLst/>
          </a:prstGeom>
        </p:spPr>
      </p:pic>
      <p:cxnSp>
        <p:nvCxnSpPr>
          <p:cNvPr id="69" name="직선 화살표 연결선 68"/>
          <p:cNvCxnSpPr/>
          <p:nvPr/>
        </p:nvCxnSpPr>
        <p:spPr>
          <a:xfrm>
            <a:off x="3157538" y="4791075"/>
            <a:ext cx="5358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그림 6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092" y="4163830"/>
            <a:ext cx="1756375" cy="1926136"/>
          </a:xfrm>
          <a:prstGeom prst="rect">
            <a:avLst/>
          </a:prstGeom>
        </p:spPr>
      </p:pic>
      <p:cxnSp>
        <p:nvCxnSpPr>
          <p:cNvPr id="72" name="직선 화살표 연결선 71"/>
          <p:cNvCxnSpPr/>
          <p:nvPr/>
        </p:nvCxnSpPr>
        <p:spPr>
          <a:xfrm>
            <a:off x="5526690" y="4791075"/>
            <a:ext cx="6414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그림 7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882" y="3859125"/>
            <a:ext cx="2888314" cy="2575567"/>
          </a:xfrm>
          <a:prstGeom prst="rect">
            <a:avLst/>
          </a:prstGeom>
        </p:spPr>
      </p:pic>
      <p:cxnSp>
        <p:nvCxnSpPr>
          <p:cNvPr id="75" name="직선 화살표 연결선 74"/>
          <p:cNvCxnSpPr/>
          <p:nvPr/>
        </p:nvCxnSpPr>
        <p:spPr>
          <a:xfrm>
            <a:off x="7845169" y="4691063"/>
            <a:ext cx="5697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92971" y="6394671"/>
            <a:ext cx="8188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주요기능</a:t>
            </a:r>
            <a:r>
              <a:rPr lang="en-US" altLang="ko-KR" dirty="0" smtClean="0"/>
              <a:t>: </a:t>
            </a:r>
            <a:r>
              <a:rPr lang="ko-KR" altLang="en-US" dirty="0" smtClean="0"/>
              <a:t>주소록에서 주소불러오기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새주소 추가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상세주소</a:t>
            </a:r>
            <a:r>
              <a:rPr lang="en-US" altLang="ko-KR" dirty="0"/>
              <a:t>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전화번호 수정</a:t>
            </a:r>
            <a:endParaRPr lang="ko-KR" altLang="en-US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48" y="2000248"/>
            <a:ext cx="4457419" cy="2751493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528" y="1976400"/>
            <a:ext cx="3556266" cy="2814675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458" y="1964744"/>
            <a:ext cx="3782305" cy="274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59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1669D9-DC2A-271F-C66E-647682F70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26690" cy="1023053"/>
          </a:xfrm>
        </p:spPr>
        <p:txBody>
          <a:bodyPr/>
          <a:lstStyle/>
          <a:p>
            <a:pPr marL="685800" indent="-685800">
              <a:buFont typeface="Arial"/>
              <a:buChar char="•"/>
            </a:pPr>
            <a:r>
              <a:rPr lang="ko-KR" altLang="en-US" sz="3200" dirty="0">
                <a:ea typeface="Microsoft GothicNeo"/>
                <a:cs typeface="Microsoft GothicNeo"/>
              </a:rPr>
              <a:t>주요기능 - </a:t>
            </a:r>
            <a:r>
              <a:rPr lang="ko-KR" altLang="en-US" sz="3200" dirty="0" err="1">
                <a:ea typeface="Microsoft GothicNeo"/>
                <a:cs typeface="Microsoft GothicNeo"/>
              </a:rPr>
              <a:t>결제페이지</a:t>
            </a:r>
            <a:r>
              <a:rPr lang="ko-KR" altLang="en-US" sz="3200" dirty="0">
                <a:ea typeface="Microsoft GothicNeo"/>
                <a:cs typeface="Microsoft GothicNeo"/>
              </a:rPr>
              <a:t/>
            </a:r>
            <a:br>
              <a:rPr lang="ko-KR" altLang="en-US" sz="3200" dirty="0">
                <a:ea typeface="Microsoft GothicNeo"/>
                <a:cs typeface="Microsoft GothicNeo"/>
              </a:rPr>
            </a:br>
            <a:r>
              <a:rPr lang="ko-KR" altLang="en-US" sz="3200" dirty="0">
                <a:ea typeface="Microsoft GothicNeo"/>
                <a:cs typeface="Microsoft GothicNeo"/>
              </a:rPr>
              <a:t>(</a:t>
            </a:r>
            <a:r>
              <a:rPr lang="ko-KR" altLang="en-US" sz="3200" dirty="0" err="1">
                <a:ea typeface="Microsoft GothicNeo"/>
                <a:cs typeface="Microsoft GothicNeo"/>
              </a:rPr>
              <a:t>강의진</a:t>
            </a:r>
            <a:r>
              <a:rPr lang="ko-KR" altLang="en-US" sz="3200" dirty="0">
                <a:ea typeface="Microsoft GothicNeo"/>
                <a:cs typeface="Microsoft GothicNeo"/>
              </a:rPr>
              <a:t>)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14</a:t>
            </a:fld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492971" y="6394671"/>
            <a:ext cx="1122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주요기능</a:t>
            </a:r>
            <a:r>
              <a:rPr lang="en-US" altLang="ko-KR" dirty="0" smtClean="0"/>
              <a:t>: BAG</a:t>
            </a:r>
            <a:r>
              <a:rPr lang="ko-KR" altLang="en-US" dirty="0" smtClean="0"/>
              <a:t>에서 상품불러오기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선택한 상품만 구매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주문 시 카트에서 해당품목 비우고 </a:t>
            </a:r>
            <a:r>
              <a:rPr lang="ko-KR" altLang="en-US" dirty="0" err="1" smtClean="0"/>
              <a:t>주문기록에</a:t>
            </a:r>
            <a:r>
              <a:rPr lang="ko-KR" altLang="en-US" dirty="0" smtClean="0"/>
              <a:t> 추가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52" y="1178331"/>
            <a:ext cx="1900286" cy="21539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120" y="1188709"/>
            <a:ext cx="1747970" cy="21331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472" y="1251653"/>
            <a:ext cx="1886138" cy="2080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50" y="3800866"/>
            <a:ext cx="2930105" cy="22125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9" name="직선 화살표 연결선 8"/>
          <p:cNvCxnSpPr/>
          <p:nvPr/>
        </p:nvCxnSpPr>
        <p:spPr>
          <a:xfrm>
            <a:off x="2567913" y="2271561"/>
            <a:ext cx="1203031" cy="13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5676221" y="2255308"/>
            <a:ext cx="1076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3249637" y="5802035"/>
            <a:ext cx="1665263" cy="15426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04" y="3666503"/>
            <a:ext cx="2632581" cy="2289797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838325" y="5667375"/>
            <a:ext cx="1017560" cy="28892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20" y="3779901"/>
            <a:ext cx="3132881" cy="191879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590" y="3866528"/>
            <a:ext cx="2070435" cy="180084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85" y="1666767"/>
            <a:ext cx="4246145" cy="318171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333" y="2013383"/>
            <a:ext cx="5654434" cy="232129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44" y="2392117"/>
            <a:ext cx="8643198" cy="161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5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7DB0A-642B-FD13-265B-EABF0C2C5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57358" cy="118684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ea typeface="Microsoft GothicNeo"/>
                <a:cs typeface="Microsoft GothicNeo"/>
              </a:rPr>
              <a:t>주요기능 및 코드- 주소록 페이지</a:t>
            </a:r>
            <a:br>
              <a:rPr lang="ko-KR" altLang="en-US" sz="3200" dirty="0">
                <a:ea typeface="Microsoft GothicNeo"/>
                <a:cs typeface="Microsoft GothicNeo"/>
              </a:rPr>
            </a:br>
            <a:r>
              <a:rPr lang="ko-KR" altLang="en-US" sz="3200" dirty="0">
                <a:ea typeface="Microsoft GothicNeo"/>
                <a:cs typeface="Microsoft GothicNeo"/>
              </a:rPr>
              <a:t>(정성현)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8308A1-8171-3C1F-C8E8-67856F09DA90}"/>
              </a:ext>
            </a:extLst>
          </p:cNvPr>
          <p:cNvSpPr txBox="1"/>
          <p:nvPr/>
        </p:nvSpPr>
        <p:spPr>
          <a:xfrm>
            <a:off x="8436608" y="2170582"/>
            <a:ext cx="32733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ea typeface="Microsoft GothicNeo Light"/>
                <a:cs typeface="Microsoft GothicNeo Light"/>
                <a:hlinkClick r:id="rId2"/>
              </a:rPr>
              <a:t>주소록페이지 Front 코드 </a:t>
            </a:r>
            <a:endParaRPr lang="ko-KR" altLang="en-US" b="1">
              <a:ea typeface="Microsoft GothicNeo Light"/>
              <a:cs typeface="Microsoft GothicNeo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D5C351-6B32-3CCC-3CC8-649F4DE44F72}"/>
              </a:ext>
            </a:extLst>
          </p:cNvPr>
          <p:cNvSpPr txBox="1"/>
          <p:nvPr/>
        </p:nvSpPr>
        <p:spPr>
          <a:xfrm>
            <a:off x="257888" y="5982828"/>
            <a:ext cx="937091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>
                <a:ea typeface="Microsoft GothicNeo Light"/>
                <a:cs typeface="Microsoft GothicNeo Light"/>
              </a:rPr>
              <a:t>주요기능 : 주소지 추가,  수정, 삭제, 기본 배송지 설정 기능</a:t>
            </a:r>
            <a:r>
              <a:rPr lang="ko-KR" altLang="en-US">
                <a:ea typeface="Microsoft GothicNeo Light"/>
                <a:cs typeface="Microsoft GothicNeo Light"/>
              </a:rPr>
              <a:t> </a:t>
            </a:r>
          </a:p>
          <a:p>
            <a:endParaRPr lang="ko-KR" altLang="en-US">
              <a:ea typeface="Microsoft GothicNeo Light"/>
              <a:cs typeface="Microsoft GothicNeo Light"/>
            </a:endParaRPr>
          </a:p>
        </p:txBody>
      </p:sp>
      <p:pic>
        <p:nvPicPr>
          <p:cNvPr id="13" name="그림 13" descr="로고이(가) 표시된 사진&#10;&#10;자동 생성된 설명">
            <a:extLst>
              <a:ext uri="{FF2B5EF4-FFF2-40B4-BE49-F238E27FC236}">
                <a16:creationId xmlns:a16="http://schemas.microsoft.com/office/drawing/2014/main" id="{35375C35-B4F4-9BF3-32CD-956EB4341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227" y="403017"/>
            <a:ext cx="3285836" cy="1404506"/>
          </a:xfrm>
          <a:prstGeom prst="rect">
            <a:avLst/>
          </a:prstGeom>
        </p:spPr>
      </p:pic>
      <p:sp>
        <p:nvSpPr>
          <p:cNvPr id="18" name="TextBox 1">
            <a:extLst>
              <a:ext uri="{FF2B5EF4-FFF2-40B4-BE49-F238E27FC236}">
                <a16:creationId xmlns:a16="http://schemas.microsoft.com/office/drawing/2014/main" id="{BCBA2711-A9D6-54E6-763B-7633B244CB5C}"/>
              </a:ext>
            </a:extLst>
          </p:cNvPr>
          <p:cNvSpPr txBox="1"/>
          <p:nvPr/>
        </p:nvSpPr>
        <p:spPr>
          <a:xfrm>
            <a:off x="8438029" y="3941668"/>
            <a:ext cx="256334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ea typeface="Microsoft GothicNeo Light"/>
                <a:cs typeface="Microsoft GothicNeo Light"/>
                <a:hlinkClick r:id="rId4"/>
              </a:rPr>
              <a:t>Controller 코드</a:t>
            </a:r>
            <a:endParaRPr lang="ko-KR" altLang="en-US" b="1">
              <a:ea typeface="Microsoft GothicNeo Light"/>
              <a:cs typeface="Microsoft GothicNeo Light"/>
            </a:endParaRP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5CA634A8-4C87-BAAE-44E4-93FAE4C0B085}"/>
              </a:ext>
            </a:extLst>
          </p:cNvPr>
          <p:cNvSpPr txBox="1"/>
          <p:nvPr/>
        </p:nvSpPr>
        <p:spPr>
          <a:xfrm>
            <a:off x="8435228" y="2616572"/>
            <a:ext cx="2213161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>
                <a:ea typeface="Microsoft GothicNeo Light"/>
                <a:cs typeface="Microsoft GothicNeo Light"/>
                <a:hlinkClick r:id="rId5"/>
              </a:rPr>
              <a:t>ReqDto</a:t>
            </a:r>
            <a:endParaRPr lang="ko-KR" altLang="en-US" b="1"/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CAEE885E-45B8-BF2D-148B-80E85B5A3358}"/>
              </a:ext>
            </a:extLst>
          </p:cNvPr>
          <p:cNvSpPr txBox="1"/>
          <p:nvPr/>
        </p:nvSpPr>
        <p:spPr>
          <a:xfrm>
            <a:off x="8438029" y="4389903"/>
            <a:ext cx="256334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ea typeface="Microsoft GothicNeo Light"/>
                <a:cs typeface="Microsoft GothicNeo Light"/>
                <a:hlinkClick r:id="rId6"/>
              </a:rPr>
              <a:t>Service 코드</a:t>
            </a:r>
            <a:endParaRPr lang="ko-KR" altLang="en-US" b="1">
              <a:ea typeface="Microsoft GothicNeo Light"/>
              <a:cs typeface="Microsoft GothicNeo Light"/>
            </a:endParaRPr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9E6DB78B-EA8B-0402-A36B-38F386F57708}"/>
              </a:ext>
            </a:extLst>
          </p:cNvPr>
          <p:cNvSpPr txBox="1"/>
          <p:nvPr/>
        </p:nvSpPr>
        <p:spPr>
          <a:xfrm>
            <a:off x="8438029" y="4838138"/>
            <a:ext cx="256334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ea typeface="Microsoft GothicNeo Light"/>
                <a:cs typeface="Microsoft GothicNeo Light"/>
                <a:hlinkClick r:id="rId7"/>
              </a:rPr>
              <a:t>Repository 코드</a:t>
            </a:r>
            <a:endParaRPr lang="ko-KR" altLang="en-US" b="1">
              <a:ea typeface="Microsoft GothicNeo Light"/>
              <a:cs typeface="Microsoft GothicNeo Light"/>
            </a:endParaRPr>
          </a:p>
        </p:txBody>
      </p:sp>
      <p:sp>
        <p:nvSpPr>
          <p:cNvPr id="22" name="TextBox 5">
            <a:extLst>
              <a:ext uri="{FF2B5EF4-FFF2-40B4-BE49-F238E27FC236}">
                <a16:creationId xmlns:a16="http://schemas.microsoft.com/office/drawing/2014/main" id="{D895B896-E481-AA65-1A24-9717EC041248}"/>
              </a:ext>
            </a:extLst>
          </p:cNvPr>
          <p:cNvSpPr txBox="1"/>
          <p:nvPr/>
        </p:nvSpPr>
        <p:spPr>
          <a:xfrm>
            <a:off x="8438029" y="5241549"/>
            <a:ext cx="256334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ea typeface="Microsoft GothicNeo Light"/>
                <a:cs typeface="Microsoft GothicNeo Light"/>
                <a:hlinkClick r:id="rId8"/>
              </a:rPr>
              <a:t>Mepper</a:t>
            </a:r>
            <a:endParaRPr lang="ko-KR" altLang="en-US" b="1">
              <a:ea typeface="Microsoft GothicNeo Light"/>
              <a:cs typeface="Microsoft GothicNeo Light"/>
            </a:endParaRPr>
          </a:p>
        </p:txBody>
      </p:sp>
      <p:sp>
        <p:nvSpPr>
          <p:cNvPr id="23" name="TextBox 2">
            <a:extLst>
              <a:ext uri="{FF2B5EF4-FFF2-40B4-BE49-F238E27FC236}">
                <a16:creationId xmlns:a16="http://schemas.microsoft.com/office/drawing/2014/main" id="{899120B6-085A-654F-B002-39A7A3262FB9}"/>
              </a:ext>
            </a:extLst>
          </p:cNvPr>
          <p:cNvSpPr txBox="1"/>
          <p:nvPr/>
        </p:nvSpPr>
        <p:spPr>
          <a:xfrm>
            <a:off x="8435227" y="3490631"/>
            <a:ext cx="2213161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>
                <a:ea typeface="Microsoft GothicNeo Light"/>
                <a:cs typeface="Microsoft GothicNeo Light"/>
                <a:hlinkClick r:id="rId9"/>
              </a:rPr>
              <a:t>Entity</a:t>
            </a:r>
            <a:endParaRPr lang="ko-KR" altLang="en-US" b="1"/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id="{3DA14469-6D6B-5FB3-C99D-34BCE20E09D1}"/>
              </a:ext>
            </a:extLst>
          </p:cNvPr>
          <p:cNvSpPr txBox="1"/>
          <p:nvPr/>
        </p:nvSpPr>
        <p:spPr>
          <a:xfrm>
            <a:off x="8435227" y="3064806"/>
            <a:ext cx="2213161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>
                <a:ea typeface="Microsoft GothicNeo Light"/>
                <a:cs typeface="Microsoft GothicNeo Light"/>
                <a:hlinkClick r:id="rId10"/>
              </a:rPr>
              <a:t>RespDto</a:t>
            </a:r>
            <a:endParaRPr lang="ko-KR" altLang="en-US" b="1"/>
          </a:p>
        </p:txBody>
      </p:sp>
      <p:pic>
        <p:nvPicPr>
          <p:cNvPr id="25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16B12E17-7C32-9E5F-592C-64516EF799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7871" y="1186846"/>
            <a:ext cx="6060139" cy="4798070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48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BBAEAF-B44F-567D-D4A1-7C0CA190E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62"/>
            <a:ext cx="9906000" cy="129296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ea typeface="Microsoft GothicNeo"/>
                <a:cs typeface="Microsoft GothicNeo"/>
              </a:rPr>
              <a:t>주요기능 및 코드 - 사용자 리뷰</a:t>
            </a:r>
            <a:br>
              <a:rPr lang="ko-KR" altLang="en-US" sz="3200" dirty="0">
                <a:ea typeface="Microsoft GothicNeo"/>
                <a:cs typeface="Microsoft GothicNeo"/>
              </a:rPr>
            </a:br>
            <a:r>
              <a:rPr lang="ko-KR" altLang="en-US" sz="3200" dirty="0">
                <a:ea typeface="Microsoft GothicNeo"/>
                <a:cs typeface="Microsoft GothicNeo"/>
              </a:rPr>
              <a:t>(정성현)</a:t>
            </a:r>
          </a:p>
        </p:txBody>
      </p:sp>
      <p:pic>
        <p:nvPicPr>
          <p:cNvPr id="4" name="그림 13" descr="로고이(가) 표시된 사진&#10;&#10;자동 생성된 설명">
            <a:extLst>
              <a:ext uri="{FF2B5EF4-FFF2-40B4-BE49-F238E27FC236}">
                <a16:creationId xmlns:a16="http://schemas.microsoft.com/office/drawing/2014/main" id="{B1390363-3649-345B-B5A0-FF71C79CB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168" y="313370"/>
            <a:ext cx="3285836" cy="1404506"/>
          </a:xfrm>
          <a:prstGeom prst="rect">
            <a:avLst/>
          </a:prstGeom>
        </p:spPr>
      </p:pic>
      <p:pic>
        <p:nvPicPr>
          <p:cNvPr id="5" name="그림 5">
            <a:extLst>
              <a:ext uri="{FF2B5EF4-FFF2-40B4-BE49-F238E27FC236}">
                <a16:creationId xmlns:a16="http://schemas.microsoft.com/office/drawing/2014/main" id="{275E238A-6E0F-10B2-8EDD-B0668190A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18" y="1461911"/>
            <a:ext cx="4143934" cy="2130029"/>
          </a:xfrm>
          <a:prstGeom prst="rect">
            <a:avLst/>
          </a:prstGeom>
        </p:spPr>
      </p:pic>
      <p:pic>
        <p:nvPicPr>
          <p:cNvPr id="6" name="그림 6">
            <a:extLst>
              <a:ext uri="{FF2B5EF4-FFF2-40B4-BE49-F238E27FC236}">
                <a16:creationId xmlns:a16="http://schemas.microsoft.com/office/drawing/2014/main" id="{14374910-E86C-870A-1FC0-ECD189318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17" y="3961925"/>
            <a:ext cx="3112993" cy="2441593"/>
          </a:xfrm>
          <a:prstGeom prst="rect">
            <a:avLst/>
          </a:prstGeom>
        </p:spPr>
      </p:pic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D9FF4F8-5BAA-6BD9-A605-068DAB28C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988" y="3434570"/>
            <a:ext cx="2743200" cy="3059273"/>
          </a:xfrm>
          <a:prstGeom prst="rect">
            <a:avLst/>
          </a:prstGeom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9E5FE94C-97C2-89C8-B0C9-8DE1E7BFFA78}"/>
              </a:ext>
            </a:extLst>
          </p:cNvPr>
          <p:cNvSpPr/>
          <p:nvPr/>
        </p:nvSpPr>
        <p:spPr>
          <a:xfrm>
            <a:off x="1694889" y="3193676"/>
            <a:ext cx="818029" cy="68355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92159F3-317A-1A64-3ABE-E530A5EE925F}"/>
              </a:ext>
            </a:extLst>
          </p:cNvPr>
          <p:cNvSpPr/>
          <p:nvPr/>
        </p:nvSpPr>
        <p:spPr>
          <a:xfrm>
            <a:off x="3249705" y="4888566"/>
            <a:ext cx="851647" cy="5490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DE28FB-45D5-3F81-FF7E-6A46ED9C770D}"/>
              </a:ext>
            </a:extLst>
          </p:cNvPr>
          <p:cNvSpPr txBox="1"/>
          <p:nvPr/>
        </p:nvSpPr>
        <p:spPr>
          <a:xfrm>
            <a:off x="8264338" y="1820955"/>
            <a:ext cx="32244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ea typeface="Microsoft GothicNeo Light"/>
                <a:cs typeface="Microsoft GothicNeo Light"/>
                <a:hlinkClick r:id="rId6"/>
              </a:rPr>
              <a:t>리뷰 페이지 Front 부분 코드</a:t>
            </a:r>
            <a:endParaRPr lang="ko-KR" altLang="en-US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778222-D3C6-89B3-3A50-DF95946ACEF4}"/>
              </a:ext>
            </a:extLst>
          </p:cNvPr>
          <p:cNvSpPr txBox="1"/>
          <p:nvPr/>
        </p:nvSpPr>
        <p:spPr>
          <a:xfrm>
            <a:off x="8281147" y="3560668"/>
            <a:ext cx="256334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ea typeface="Microsoft GothicNeo Light"/>
                <a:cs typeface="Microsoft GothicNeo Light"/>
                <a:hlinkClick r:id="rId7"/>
              </a:rPr>
              <a:t>Controller 코드</a:t>
            </a:r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627DDEA2-ED3F-DF7B-1847-6F4446C5FBAC}"/>
              </a:ext>
            </a:extLst>
          </p:cNvPr>
          <p:cNvSpPr txBox="1"/>
          <p:nvPr/>
        </p:nvSpPr>
        <p:spPr>
          <a:xfrm>
            <a:off x="8278346" y="2235572"/>
            <a:ext cx="2213161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>
                <a:ea typeface="Microsoft GothicNeo Light"/>
                <a:cs typeface="Microsoft GothicNeo Light"/>
                <a:hlinkClick r:id="rId8"/>
              </a:rPr>
              <a:t>ReqDto</a:t>
            </a:r>
            <a:endParaRPr lang="ko-KR" altLang="en-US" b="1" dirty="0">
              <a:hlinkClick r:id="rId8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B67EFDDB-EBB6-9930-4940-12DE9A989D0C}"/>
              </a:ext>
            </a:extLst>
          </p:cNvPr>
          <p:cNvSpPr txBox="1"/>
          <p:nvPr/>
        </p:nvSpPr>
        <p:spPr>
          <a:xfrm>
            <a:off x="8281147" y="4008903"/>
            <a:ext cx="256334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ea typeface="Microsoft GothicNeo Light"/>
                <a:cs typeface="Microsoft GothicNeo Light"/>
                <a:hlinkClick r:id="rId9"/>
              </a:rPr>
              <a:t>Service 코드</a:t>
            </a: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B05D5876-3E2B-6F37-5B85-2457F7A9D861}"/>
              </a:ext>
            </a:extLst>
          </p:cNvPr>
          <p:cNvSpPr txBox="1"/>
          <p:nvPr/>
        </p:nvSpPr>
        <p:spPr>
          <a:xfrm>
            <a:off x="8281147" y="4457138"/>
            <a:ext cx="256334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ea typeface="Microsoft GothicNeo Light"/>
                <a:cs typeface="Microsoft GothicNeo Light"/>
                <a:hlinkClick r:id="rId10"/>
              </a:rPr>
              <a:t>Repository 코드</a:t>
            </a: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3F0C4784-3C62-F88B-95E4-A1E13C9643AE}"/>
              </a:ext>
            </a:extLst>
          </p:cNvPr>
          <p:cNvSpPr txBox="1"/>
          <p:nvPr/>
        </p:nvSpPr>
        <p:spPr>
          <a:xfrm>
            <a:off x="8281147" y="4860549"/>
            <a:ext cx="256334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 err="1" smtClean="0">
                <a:ea typeface="Microsoft GothicNeo Light"/>
                <a:cs typeface="Microsoft GothicNeo Light"/>
                <a:hlinkClick r:id="rId11"/>
              </a:rPr>
              <a:t>M</a:t>
            </a:r>
            <a:r>
              <a:rPr lang="en-US" altLang="ko-KR" b="1" dirty="0" smtClean="0">
                <a:ea typeface="Microsoft GothicNeo Light"/>
                <a:cs typeface="Microsoft GothicNeo Light"/>
                <a:hlinkClick r:id="rId11"/>
              </a:rPr>
              <a:t>a</a:t>
            </a:r>
            <a:r>
              <a:rPr lang="ko-KR" altLang="en-US" b="1" dirty="0" err="1" smtClean="0">
                <a:ea typeface="Microsoft GothicNeo Light"/>
                <a:cs typeface="Microsoft GothicNeo Light"/>
                <a:hlinkClick r:id="rId11"/>
              </a:rPr>
              <a:t>pper</a:t>
            </a:r>
            <a:endParaRPr lang="ko-KR" altLang="en-US" b="1" dirty="0">
              <a:ea typeface="Microsoft GothicNeo Light"/>
              <a:cs typeface="Microsoft GothicNeo Light"/>
              <a:hlinkClick r:id="rId11"/>
            </a:endParaRPr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F9BA3512-5F84-E874-FA90-EBF89C62EB77}"/>
              </a:ext>
            </a:extLst>
          </p:cNvPr>
          <p:cNvSpPr txBox="1"/>
          <p:nvPr/>
        </p:nvSpPr>
        <p:spPr>
          <a:xfrm>
            <a:off x="8278345" y="3109631"/>
            <a:ext cx="2213161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>
                <a:ea typeface="Microsoft GothicNeo Light"/>
                <a:cs typeface="Microsoft GothicNeo Light"/>
                <a:hlinkClick r:id="rId12"/>
              </a:rPr>
              <a:t>Entity</a:t>
            </a:r>
            <a:endParaRPr lang="ko-KR" altLang="en-US" b="1" dirty="0">
              <a:hlinkClick r:id="rId12"/>
            </a:endParaRPr>
          </a:p>
        </p:txBody>
      </p:sp>
      <p:sp>
        <p:nvSpPr>
          <p:cNvPr id="23" name="TextBox 2">
            <a:extLst>
              <a:ext uri="{FF2B5EF4-FFF2-40B4-BE49-F238E27FC236}">
                <a16:creationId xmlns:a16="http://schemas.microsoft.com/office/drawing/2014/main" id="{1EA52EAA-8E44-606A-591B-A2A1824C4634}"/>
              </a:ext>
            </a:extLst>
          </p:cNvPr>
          <p:cNvSpPr txBox="1"/>
          <p:nvPr/>
        </p:nvSpPr>
        <p:spPr>
          <a:xfrm>
            <a:off x="8278345" y="2683806"/>
            <a:ext cx="2213161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>
                <a:ea typeface="Microsoft GothicNeo Light"/>
                <a:cs typeface="Microsoft GothicNeo Light"/>
                <a:hlinkClick r:id="rId13"/>
              </a:rPr>
              <a:t>RespDto</a:t>
            </a:r>
            <a:endParaRPr lang="ko-KR" altLang="en-US" b="1" dirty="0">
              <a:hlinkClick r:id="rId13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7DB0A-642B-FD13-265B-EABF0C2C5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11"/>
            <a:ext cx="11073539" cy="101217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ea typeface="Microsoft GothicNeo"/>
                <a:cs typeface="Microsoft GothicNeo"/>
              </a:rPr>
              <a:t>주요기능- 상품 페이지(</a:t>
            </a:r>
            <a:r>
              <a:rPr lang="ko-KR" altLang="en-US" sz="3200" dirty="0" err="1">
                <a:ea typeface="Microsoft GothicNeo"/>
                <a:cs typeface="Microsoft GothicNeo"/>
              </a:rPr>
              <a:t>상세정보,장바구니</a:t>
            </a:r>
            <a:r>
              <a:rPr lang="ko-KR" altLang="en-US" sz="3200" dirty="0">
                <a:ea typeface="Microsoft GothicNeo"/>
                <a:cs typeface="Microsoft GothicNeo"/>
              </a:rPr>
              <a:t>)</a:t>
            </a:r>
            <a:br>
              <a:rPr lang="ko-KR" altLang="en-US" sz="3200" dirty="0">
                <a:ea typeface="Microsoft GothicNeo"/>
                <a:cs typeface="Microsoft GothicNeo"/>
              </a:rPr>
            </a:br>
            <a:r>
              <a:rPr lang="ko-KR" altLang="en-US" sz="3200" dirty="0">
                <a:ea typeface="Microsoft GothicNeo"/>
                <a:cs typeface="Microsoft GothicNeo"/>
              </a:rPr>
              <a:t>(이상현) </a:t>
            </a:r>
          </a:p>
        </p:txBody>
      </p:sp>
      <p:pic>
        <p:nvPicPr>
          <p:cNvPr id="3" name="그림 3" descr="텍스트, 의류, 바지이(가) 표시된 사진&#10;&#10;자동 생성된 설명">
            <a:extLst>
              <a:ext uri="{FF2B5EF4-FFF2-40B4-BE49-F238E27FC236}">
                <a16:creationId xmlns:a16="http://schemas.microsoft.com/office/drawing/2014/main" id="{60808DFF-7A9C-2218-B521-7FE28FF61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2" y="1195039"/>
            <a:ext cx="5584371" cy="47944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7CB885-C060-5A78-E067-EB16BF9152A0}"/>
              </a:ext>
            </a:extLst>
          </p:cNvPr>
          <p:cNvSpPr txBox="1"/>
          <p:nvPr/>
        </p:nvSpPr>
        <p:spPr>
          <a:xfrm>
            <a:off x="653143" y="5984421"/>
            <a:ext cx="107496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Microsoft GothicNeo Light"/>
                <a:cs typeface="Microsoft GothicNeo Light"/>
              </a:rPr>
              <a:t>주요 기능 : 같은 이름의 상품 조회, 사이즈 선택, 상품 개수 설정</a:t>
            </a:r>
            <a:endParaRPr lang="ko-KR"/>
          </a:p>
        </p:txBody>
      </p:sp>
      <p:pic>
        <p:nvPicPr>
          <p:cNvPr id="6" name="그림 6" descr="웹사이트이(가) 표시된 사진&#10;&#10;자동 생성된 설명">
            <a:extLst>
              <a:ext uri="{FF2B5EF4-FFF2-40B4-BE49-F238E27FC236}">
                <a16:creationId xmlns:a16="http://schemas.microsoft.com/office/drawing/2014/main" id="{DD39CF15-486C-5B08-6AA1-1E5272922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343" y="1197915"/>
            <a:ext cx="5867400" cy="47887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FCE111-1B6A-6399-467C-3C3815F977FB}"/>
              </a:ext>
            </a:extLst>
          </p:cNvPr>
          <p:cNvSpPr txBox="1"/>
          <p:nvPr/>
        </p:nvSpPr>
        <p:spPr>
          <a:xfrm>
            <a:off x="8392886" y="46808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Microsoft GothicNeo Light"/>
                <a:cs typeface="Microsoft GothicNeo Light"/>
                <a:hlinkClick r:id="rId4"/>
              </a:rPr>
              <a:t>관리자페이지(상품코드)</a:t>
            </a:r>
            <a:endParaRPr lang="en-US" altLang="ko-KR">
              <a:ea typeface="Microsoft GothicNeo Light"/>
              <a:cs typeface="Microsoft GothicNeo Light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7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7DB0A-642B-FD13-265B-EABF0C2C5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75"/>
            <a:ext cx="7014239" cy="105673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ea typeface="Microsoft GothicNeo"/>
                <a:cs typeface="Microsoft GothicNeo"/>
              </a:rPr>
              <a:t>주요기능- 관리자 페이지(상품)</a:t>
            </a:r>
            <a:br>
              <a:rPr lang="ko-KR" altLang="en-US" sz="3200" dirty="0">
                <a:ea typeface="Microsoft GothicNeo"/>
                <a:cs typeface="Microsoft GothicNeo"/>
              </a:rPr>
            </a:br>
            <a:r>
              <a:rPr lang="ko-KR" altLang="en-US" sz="3200" dirty="0">
                <a:ea typeface="Microsoft GothicNeo"/>
                <a:cs typeface="Microsoft GothicNeo"/>
              </a:rPr>
              <a:t>(이상현) </a:t>
            </a:r>
          </a:p>
        </p:txBody>
      </p:sp>
      <p:pic>
        <p:nvPicPr>
          <p:cNvPr id="3" name="그림 4" descr="텍스트, 갤러리이(가) 표시된 사진&#10;&#10;자동 생성된 설명">
            <a:extLst>
              <a:ext uri="{FF2B5EF4-FFF2-40B4-BE49-F238E27FC236}">
                <a16:creationId xmlns:a16="http://schemas.microsoft.com/office/drawing/2014/main" id="{E753163E-3D42-B181-C09D-3B8F473A4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149101"/>
            <a:ext cx="4550229" cy="4679542"/>
          </a:xfrm>
          <a:prstGeom prst="rect">
            <a:avLst/>
          </a:prstGeom>
        </p:spPr>
      </p:pic>
      <p:pic>
        <p:nvPicPr>
          <p:cNvPr id="7" name="그림 7">
            <a:extLst>
              <a:ext uri="{FF2B5EF4-FFF2-40B4-BE49-F238E27FC236}">
                <a16:creationId xmlns:a16="http://schemas.microsoft.com/office/drawing/2014/main" id="{F4407265-E622-A63D-5CA0-58B7E0398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7" y="1249078"/>
            <a:ext cx="2743200" cy="48170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732F1D-7F35-609E-AD66-98C937916A2E}"/>
              </a:ext>
            </a:extLst>
          </p:cNvPr>
          <p:cNvSpPr txBox="1"/>
          <p:nvPr/>
        </p:nvSpPr>
        <p:spPr>
          <a:xfrm>
            <a:off x="653143" y="5984421"/>
            <a:ext cx="107496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Microsoft GothicNeo Light"/>
                <a:cs typeface="Microsoft GothicNeo Light"/>
              </a:rPr>
              <a:t>주요 기능 : 상품 등록 , 상품 수정, 상품 품절</a:t>
            </a:r>
            <a:endParaRPr lang="ko-KR"/>
          </a:p>
        </p:txBody>
      </p:sp>
      <p:pic>
        <p:nvPicPr>
          <p:cNvPr id="11" name="그림 11">
            <a:extLst>
              <a:ext uri="{FF2B5EF4-FFF2-40B4-BE49-F238E27FC236}">
                <a16:creationId xmlns:a16="http://schemas.microsoft.com/office/drawing/2014/main" id="{86490A33-9EE0-9D6F-39BF-592C89AD7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429" y="1068726"/>
            <a:ext cx="4180114" cy="4916491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4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7DB0A-642B-FD13-265B-EABF0C2C5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4206"/>
            <a:ext cx="7644539" cy="83480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ea typeface="Microsoft GothicNeo"/>
                <a:cs typeface="Microsoft GothicNeo"/>
              </a:rPr>
              <a:t>주요기능- 관리자 페이지(리뷰 답변)</a:t>
            </a:r>
            <a:br>
              <a:rPr lang="ko-KR" altLang="en-US" sz="3200" dirty="0">
                <a:ea typeface="Microsoft GothicNeo"/>
                <a:cs typeface="Microsoft GothicNeo"/>
              </a:rPr>
            </a:br>
            <a:r>
              <a:rPr lang="ko-KR" altLang="en-US" sz="3200" dirty="0">
                <a:ea typeface="Microsoft GothicNeo"/>
                <a:cs typeface="Microsoft GothicNeo"/>
              </a:rPr>
              <a:t>(이상현) </a:t>
            </a:r>
          </a:p>
        </p:txBody>
      </p:sp>
      <p:pic>
        <p:nvPicPr>
          <p:cNvPr id="4" name="그림 5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E1F66D1A-B6E4-18A7-2737-B15BA5EA5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1" y="1410279"/>
            <a:ext cx="10776856" cy="2197757"/>
          </a:xfrm>
          <a:prstGeom prst="rect">
            <a:avLst/>
          </a:prstGeom>
        </p:spPr>
      </p:pic>
      <p:pic>
        <p:nvPicPr>
          <p:cNvPr id="6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E006AA55-2B8C-F4B8-8AB5-29F735EC4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71" y="3660588"/>
            <a:ext cx="10700655" cy="19425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FB778C-AD6A-0CA9-62C5-0E58B9A609AA}"/>
              </a:ext>
            </a:extLst>
          </p:cNvPr>
          <p:cNvSpPr txBox="1"/>
          <p:nvPr/>
        </p:nvSpPr>
        <p:spPr>
          <a:xfrm>
            <a:off x="653143" y="5984421"/>
            <a:ext cx="107496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Microsoft GothicNeo Light"/>
                <a:cs typeface="Microsoft GothicNeo Light"/>
              </a:rPr>
              <a:t>주요 기능 : 리뷰 답변, 답변한 리뷰 수정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F91158-6C7F-DFB5-9196-67783032F4DB}"/>
              </a:ext>
            </a:extLst>
          </p:cNvPr>
          <p:cNvSpPr txBox="1"/>
          <p:nvPr/>
        </p:nvSpPr>
        <p:spPr>
          <a:xfrm>
            <a:off x="6400800" y="5867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Microsoft GothicNeo Light"/>
                <a:cs typeface="Microsoft GothicNeo Light"/>
                <a:hlinkClick r:id="rId4"/>
              </a:rPr>
              <a:t>관리자페이지(리뷰코드)</a:t>
            </a:r>
            <a:endParaRPr lang="en-US" altLang="ko-KR">
              <a:ea typeface="Microsoft GothicNeo Light"/>
              <a:cs typeface="Microsoft GothicNeo Light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" name="Rectangle 85">
            <a:extLst>
              <a:ext uri="{FF2B5EF4-FFF2-40B4-BE49-F238E27FC236}">
                <a16:creationId xmlns:a16="http://schemas.microsoft.com/office/drawing/2014/main" id="{DD16DE02-C2C8-477C-9FD7-70A983BDEA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87">
            <a:extLst>
              <a:ext uri="{FF2B5EF4-FFF2-40B4-BE49-F238E27FC236}">
                <a16:creationId xmlns:a16="http://schemas.microsoft.com/office/drawing/2014/main" id="{D13AF29F-D5EC-4489-BF8F-3B356C5972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3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Connector 89">
            <a:extLst>
              <a:ext uri="{FF2B5EF4-FFF2-40B4-BE49-F238E27FC236}">
                <a16:creationId xmlns:a16="http://schemas.microsoft.com/office/drawing/2014/main" id="{60173A01-F891-430E-B39E-483E711B20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91">
            <a:extLst>
              <a:ext uri="{FF2B5EF4-FFF2-40B4-BE49-F238E27FC236}">
                <a16:creationId xmlns:a16="http://schemas.microsoft.com/office/drawing/2014/main" id="{1E0363E9-7CD0-497E-88D7-9401364903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78117" y="0"/>
            <a:ext cx="340591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93">
            <a:extLst>
              <a:ext uri="{FF2B5EF4-FFF2-40B4-BE49-F238E27FC236}">
                <a16:creationId xmlns:a16="http://schemas.microsoft.com/office/drawing/2014/main" id="{ECCD4B14-FFCC-4CE5-BC9D-DF47AA1AD7F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1150" y="1171094"/>
            <a:ext cx="4860850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95">
            <a:extLst>
              <a:ext uri="{FF2B5EF4-FFF2-40B4-BE49-F238E27FC236}">
                <a16:creationId xmlns:a16="http://schemas.microsoft.com/office/drawing/2014/main" id="{15DED734-54E5-48ED-AEE6-165F24827C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968704" y="0"/>
            <a:ext cx="2147217" cy="199511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8462392A-817C-B2C8-3AE9-399DF078D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53" y="584791"/>
            <a:ext cx="10064376" cy="1086847"/>
          </a:xfrm>
        </p:spPr>
        <p:txBody>
          <a:bodyPr>
            <a:normAutofit/>
          </a:bodyPr>
          <a:lstStyle/>
          <a:p>
            <a:r>
              <a:rPr lang="ko-KR" altLang="en-US" sz="4400" dirty="0">
                <a:ea typeface="Microsoft GothicNeo"/>
                <a:cs typeface="Microsoft GothicNeo"/>
              </a:rPr>
              <a:t>목차</a:t>
            </a:r>
            <a:endParaRPr lang="ko-KR" altLang="en-US" sz="4400" dirty="0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34222167-616B-448F-A79B-219A4FD3DDE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94353" y="0"/>
            <a:ext cx="239059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D7AAFAD3-5895-7BF1-B73A-FB7DA1936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288" y="2411750"/>
            <a:ext cx="5691696" cy="4043871"/>
          </a:xfrm>
        </p:spPr>
        <p:txBody>
          <a:bodyPr lIns="109728" tIns="109728" rIns="109728" bIns="9144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2400" dirty="0">
                <a:ea typeface="Microsoft GothicNeo Light"/>
                <a:cs typeface="Microsoft GothicNeo Light"/>
              </a:rPr>
              <a:t>프로젝트 개요</a:t>
            </a:r>
          </a:p>
          <a:p>
            <a:pPr>
              <a:lnSpc>
                <a:spcPct val="90000"/>
              </a:lnSpc>
            </a:pPr>
            <a:r>
              <a:rPr lang="ko-KR" altLang="en-US" sz="2400" dirty="0" err="1">
                <a:ea typeface="Microsoft GothicNeo Light"/>
                <a:cs typeface="Microsoft GothicNeo Light"/>
              </a:rPr>
              <a:t>팀원소개</a:t>
            </a:r>
            <a:endParaRPr lang="ko-KR" altLang="en-US" sz="2400" dirty="0">
              <a:ea typeface="Microsoft GothicNeo Light"/>
              <a:cs typeface="Microsoft GothicNeo Light"/>
            </a:endParaRPr>
          </a:p>
          <a:p>
            <a:pPr>
              <a:lnSpc>
                <a:spcPct val="90000"/>
              </a:lnSpc>
            </a:pPr>
            <a:r>
              <a:rPr lang="ko-KR" altLang="en-US" sz="2400" dirty="0">
                <a:ea typeface="Microsoft GothicNeo Light"/>
                <a:cs typeface="Microsoft GothicNeo Light"/>
              </a:rPr>
              <a:t>참고 사이트 </a:t>
            </a:r>
          </a:p>
          <a:p>
            <a:pPr>
              <a:lnSpc>
                <a:spcPct val="90000"/>
              </a:lnSpc>
            </a:pPr>
            <a:r>
              <a:rPr lang="ko-KR" altLang="en-US" sz="2400" dirty="0">
                <a:ea typeface="Microsoft GothicNeo Light"/>
                <a:cs typeface="Microsoft GothicNeo Light"/>
              </a:rPr>
              <a:t>개발환경</a:t>
            </a:r>
          </a:p>
          <a:p>
            <a:pPr>
              <a:lnSpc>
                <a:spcPct val="90000"/>
              </a:lnSpc>
            </a:pPr>
            <a:r>
              <a:rPr lang="ko-KR" altLang="en-US" sz="2400" dirty="0">
                <a:ea typeface="Microsoft GothicNeo Light"/>
                <a:cs typeface="Microsoft GothicNeo Light"/>
              </a:rPr>
              <a:t>메뉴 구조도</a:t>
            </a:r>
          </a:p>
          <a:p>
            <a:pPr>
              <a:lnSpc>
                <a:spcPct val="90000"/>
              </a:lnSpc>
            </a:pPr>
            <a:r>
              <a:rPr lang="ko-KR" altLang="en-US" sz="2400" dirty="0">
                <a:ea typeface="Microsoft GothicNeo Light"/>
                <a:cs typeface="Microsoft GothicNeo Light"/>
              </a:rPr>
              <a:t>API 명세서</a:t>
            </a:r>
          </a:p>
          <a:p>
            <a:pPr>
              <a:lnSpc>
                <a:spcPct val="90000"/>
              </a:lnSpc>
            </a:pPr>
            <a:r>
              <a:rPr lang="ko-KR" altLang="en-US" sz="2400" dirty="0">
                <a:ea typeface="Microsoft GothicNeo Light"/>
                <a:cs typeface="Microsoft GothicNeo Light"/>
              </a:rPr>
              <a:t>ERD </a:t>
            </a:r>
            <a:r>
              <a:rPr lang="ko-KR" altLang="en-US" sz="2400" dirty="0" smtClean="0">
                <a:ea typeface="Microsoft GothicNeo Light"/>
                <a:cs typeface="Microsoft GothicNeo Light"/>
              </a:rPr>
              <a:t>명세서</a:t>
            </a:r>
            <a:endParaRPr lang="en-US" altLang="ko-KR" sz="2400" dirty="0" smtClean="0">
              <a:ea typeface="Microsoft GothicNeo Light"/>
              <a:cs typeface="Microsoft GothicNeo Light"/>
            </a:endParaRPr>
          </a:p>
          <a:p>
            <a:pPr>
              <a:lnSpc>
                <a:spcPct val="90000"/>
              </a:lnSpc>
            </a:pPr>
            <a:r>
              <a:rPr lang="ko-KR" altLang="en-US" sz="2400" dirty="0" smtClean="0">
                <a:ea typeface="Microsoft GothicNeo Light"/>
                <a:cs typeface="Microsoft GothicNeo Light"/>
              </a:rPr>
              <a:t>프로젝트 </a:t>
            </a:r>
            <a:r>
              <a:rPr lang="ko-KR" altLang="en-US" sz="2400" dirty="0" err="1" smtClean="0">
                <a:ea typeface="Microsoft GothicNeo Light"/>
                <a:cs typeface="Microsoft GothicNeo Light"/>
              </a:rPr>
              <a:t>수행일정</a:t>
            </a:r>
            <a:endParaRPr lang="ko-KR" altLang="en-US" sz="2400" dirty="0">
              <a:ea typeface="Microsoft GothicNeo Light"/>
              <a:cs typeface="Microsoft GothicNeo Light"/>
            </a:endParaRPr>
          </a:p>
          <a:p>
            <a:pPr>
              <a:lnSpc>
                <a:spcPct val="90000"/>
              </a:lnSpc>
            </a:pPr>
            <a:r>
              <a:rPr lang="ko-KR" altLang="en-US" sz="2400" dirty="0">
                <a:ea typeface="Microsoft GothicNeo Light"/>
                <a:cs typeface="Microsoft GothicNeo Light"/>
              </a:rPr>
              <a:t>화면 구현</a:t>
            </a:r>
          </a:p>
          <a:p>
            <a:pPr>
              <a:lnSpc>
                <a:spcPct val="90000"/>
              </a:lnSpc>
            </a:pPr>
            <a:r>
              <a:rPr lang="ko-KR" altLang="en-US" sz="2400" dirty="0">
                <a:ea typeface="Microsoft GothicNeo Light"/>
                <a:cs typeface="Microsoft GothicNeo Light"/>
              </a:rPr>
              <a:t>주요기능</a:t>
            </a:r>
          </a:p>
          <a:p>
            <a:pPr>
              <a:lnSpc>
                <a:spcPct val="90000"/>
              </a:lnSpc>
            </a:pPr>
            <a:r>
              <a:rPr lang="ko-KR" altLang="en-US" sz="2400" dirty="0" smtClean="0">
                <a:ea typeface="Microsoft GothicNeo Light"/>
                <a:cs typeface="Microsoft GothicNeo Light"/>
              </a:rPr>
              <a:t>돌아보기</a:t>
            </a:r>
            <a:endParaRPr lang="ko-KR" altLang="en-US" sz="2400" dirty="0">
              <a:ea typeface="Microsoft GothicNeo Light"/>
              <a:cs typeface="Microsoft GothicNeo Light"/>
            </a:endParaRPr>
          </a:p>
          <a:p>
            <a:pPr>
              <a:lnSpc>
                <a:spcPct val="90000"/>
              </a:lnSpc>
            </a:pPr>
            <a:endParaRPr lang="ko-KR" altLang="en-US" sz="2400" dirty="0">
              <a:ea typeface="Microsoft GothicNeo Light"/>
              <a:cs typeface="Microsoft GothicNeo Light"/>
            </a:endParaRPr>
          </a:p>
        </p:txBody>
      </p:sp>
      <p:pic>
        <p:nvPicPr>
          <p:cNvPr id="81" name="그림 85">
            <a:extLst>
              <a:ext uri="{FF2B5EF4-FFF2-40B4-BE49-F238E27FC236}">
                <a16:creationId xmlns:a16="http://schemas.microsoft.com/office/drawing/2014/main" id="{DD584D40-4F23-1B47-CF65-14817A6BF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073" y="3541480"/>
            <a:ext cx="4136627" cy="73425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91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2875085" cy="711011"/>
          </a:xfr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3200" dirty="0" smtClean="0"/>
              <a:t>돌아보기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3" name="그림 4" descr="텍스트, 사람, 실내, 벽이(가) 표시된 사진&#10;&#10;자동 생성된 설명">
            <a:extLst>
              <a:ext uri="{FF2B5EF4-FFF2-40B4-BE49-F238E27FC236}">
                <a16:creationId xmlns:a16="http://schemas.microsoft.com/office/drawing/2014/main" id="{5A810DDA-DA66-D4FF-F044-2185A4A1E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621" y="893830"/>
            <a:ext cx="1238415" cy="141987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4" name="그림 5" descr="사람, 넥타이, 슈트, 의류이(가) 표시된 사진&#10;&#10;자동 생성된 설명">
            <a:extLst>
              <a:ext uri="{FF2B5EF4-FFF2-40B4-BE49-F238E27FC236}">
                <a16:creationId xmlns:a16="http://schemas.microsoft.com/office/drawing/2014/main" id="{DB0D0319-2F6E-4178-F731-000404C3F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582" y="1043303"/>
            <a:ext cx="997987" cy="128035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그림 6" descr="사람, 슈트, 착용, 넥타이이(가) 표시된 사진&#10;&#10;자동 생성된 설명">
            <a:extLst>
              <a:ext uri="{FF2B5EF4-FFF2-40B4-BE49-F238E27FC236}">
                <a16:creationId xmlns:a16="http://schemas.microsoft.com/office/drawing/2014/main" id="{FEF4B77F-A4CF-98BC-C440-0128053B8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8024" y="987672"/>
            <a:ext cx="1071820" cy="1391617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6" name="TextBox 5"/>
          <p:cNvSpPr txBox="1"/>
          <p:nvPr/>
        </p:nvSpPr>
        <p:spPr>
          <a:xfrm>
            <a:off x="4692923" y="3173909"/>
            <a:ext cx="259456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프로젝트를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끝냈을 땐 수업에서 배운 내용으로 바탕으로</a:t>
            </a: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끝을 내었기 때문에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뿌듯했지만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한편으로는</a:t>
            </a: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아쉬움도 많이 남았던 프로젝트였습니다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진행하면서 알게 된 점이 너무나도 많았기도 했고</a:t>
            </a: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 시간을 아꼈더라면 더 많은 기능과 더 좋은 코드를</a:t>
            </a: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만들 수 있었을 텐데 라는 생각이 많이 들었습니다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다음에 또 프로젝트를 해야 한다면 더 좋은 프로젝트를 </a:t>
            </a: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할 수 있을 거라는 확신이 생겨서 좋은 경험이었던 거 같습니다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6670" y="3163951"/>
            <a:ext cx="226841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프로젝트를 하면서 처음에 코드를 깔끔하게 정리를 하지 않거나 무분별한 컴포넌트를 만들면 오히려 코드가 더러워진다는 걸 배웠다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직접 내가 만들고 싶었던 기능들을 하나씩 구현해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나갈때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마다 기존의 배웠던 것들을 복습하는 느낌과 새로운 기능을 만들면서 더 성장하는 느낌을 받아서 좋았다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무엇보다 팀장과 팀원들의 실력도 좋고 소통도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원활해서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팀합이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좋았다라는 걸 느꼈다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기간이 조금 더 길었다면 처음에 우리가 추가하고 싶었던 기능들까지 모두 구현했으면 하는 아쉬움이 있지만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팀원들과 팀장님 덕분에 마무리를 잘했다고 생각한다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9109" y="2559139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더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성장하는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느낌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614058" y="2559139"/>
            <a:ext cx="2937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뿌듯함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50%,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아쉬움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%”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89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3">
            <a:extLst>
              <a:ext uri="{FF2B5EF4-FFF2-40B4-BE49-F238E27FC236}">
                <a16:creationId xmlns:a16="http://schemas.microsoft.com/office/drawing/2014/main" id="{3FA49195-69EB-4E39-A68A-C232E2D03E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9A92F9DC-743D-47E7-A019-EE09540FB7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73789" y="6628"/>
            <a:ext cx="4518211" cy="685799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882" h="6857998">
                <a:moveTo>
                  <a:pt x="2702091" y="0"/>
                </a:moveTo>
                <a:lnTo>
                  <a:pt x="6125882" y="0"/>
                </a:lnTo>
                <a:lnTo>
                  <a:pt x="6125882" y="6857998"/>
                </a:lnTo>
                <a:lnTo>
                  <a:pt x="0" y="6846045"/>
                </a:lnTo>
                <a:lnTo>
                  <a:pt x="270209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47082" y="1908301"/>
            <a:ext cx="7009948" cy="3516189"/>
          </a:xfrm>
        </p:spPr>
        <p:txBody>
          <a:bodyPr rtlCol="0" anchor="t">
            <a:norm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온라인 </a:t>
            </a:r>
            <a:r>
              <a:rPr lang="ko-KR" altLang="en-US" dirty="0" smtClean="0">
                <a:latin typeface="맑은 고딕"/>
                <a:ea typeface="맑은 고딕"/>
              </a:rPr>
              <a:t>쇼핑몰 </a:t>
            </a:r>
            <a:r>
              <a:rPr lang="ko-KR" altLang="en-US" dirty="0">
                <a:latin typeface="맑은 고딕"/>
                <a:ea typeface="맑은 고딕"/>
              </a:rPr>
              <a:t>'ANDROG'  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604164" y="4408481"/>
            <a:ext cx="3447151" cy="2026478"/>
          </a:xfrm>
        </p:spPr>
        <p:txBody>
          <a:bodyPr rtlCol="0" anchor="ctr">
            <a:normAutofit/>
          </a:bodyPr>
          <a:lstStyle/>
          <a:p>
            <a:pPr algn="r"/>
            <a:r>
              <a:rPr lang="ko-KR" altLang="en-US" dirty="0" err="1" smtClean="0">
                <a:latin typeface="Microsoft GothicNeo Light"/>
                <a:ea typeface="Microsoft GothicNeo Light"/>
                <a:cs typeface="Microsoft GothicNeo Light"/>
              </a:rPr>
              <a:t>Aws</a:t>
            </a:r>
            <a:r>
              <a:rPr lang="ko-KR" altLang="en-US" dirty="0" smtClean="0">
                <a:latin typeface="Microsoft GothicNeo Light"/>
                <a:ea typeface="Microsoft GothicNeo Light"/>
                <a:cs typeface="Microsoft GothicNeo Light"/>
              </a:rPr>
              <a:t> 기반(</a:t>
            </a:r>
            <a:r>
              <a:rPr lang="ko-KR" altLang="en-US" dirty="0" err="1" smtClean="0">
                <a:latin typeface="Microsoft GothicNeo Light"/>
                <a:ea typeface="Microsoft GothicNeo Light"/>
                <a:cs typeface="Microsoft GothicNeo Light"/>
              </a:rPr>
              <a:t>클라우드</a:t>
            </a:r>
            <a:r>
              <a:rPr lang="ko-KR" altLang="en-US" dirty="0" smtClean="0">
                <a:latin typeface="Microsoft GothicNeo Light"/>
                <a:ea typeface="Microsoft GothicNeo Light"/>
                <a:cs typeface="Microsoft GothicNeo Light"/>
              </a:rPr>
              <a:t>)</a:t>
            </a:r>
          </a:p>
          <a:p>
            <a:pPr algn="r"/>
            <a:r>
              <a:rPr lang="ko-KR" altLang="en-US" dirty="0" err="1" smtClean="0">
                <a:latin typeface="Microsoft GothicNeo Light"/>
                <a:ea typeface="Microsoft GothicNeo Light"/>
                <a:cs typeface="Microsoft GothicNeo Light"/>
              </a:rPr>
              <a:t>공공</a:t>
            </a:r>
            <a:r>
              <a:rPr lang="ko-KR" altLang="en-US" dirty="0" err="1" smtClean="0">
                <a:solidFill>
                  <a:srgbClr val="001E2E"/>
                </a:solidFill>
                <a:latin typeface="Microsoft GothicNeo Light"/>
                <a:ea typeface="Microsoft GothicNeo Light"/>
                <a:cs typeface="Microsoft GothicNeo Light"/>
              </a:rPr>
              <a:t>ㆍ</a:t>
            </a:r>
            <a:r>
              <a:rPr lang="ko-KR" altLang="en-US" dirty="0" err="1" smtClean="0">
                <a:latin typeface="Microsoft GothicNeo Light"/>
                <a:ea typeface="Microsoft GothicNeo Light"/>
                <a:cs typeface="Microsoft GothicNeo Light"/>
              </a:rPr>
              <a:t>빅데이터</a:t>
            </a:r>
            <a:r>
              <a:rPr lang="ko-KR" altLang="en-US" dirty="0" smtClean="0">
                <a:latin typeface="Microsoft GothicNeo Light"/>
                <a:ea typeface="Microsoft GothicNeo Light"/>
                <a:cs typeface="Microsoft GothicNeo Light"/>
              </a:rPr>
              <a:t> 활용</a:t>
            </a:r>
          </a:p>
          <a:p>
            <a:pPr algn="r"/>
            <a:r>
              <a:rPr lang="ko-KR" altLang="en-US" dirty="0" err="1" smtClean="0">
                <a:latin typeface="Microsoft GothicNeo Light"/>
                <a:ea typeface="Microsoft GothicNeo Light"/>
                <a:cs typeface="Microsoft GothicNeo Light"/>
              </a:rPr>
              <a:t>웹서비스</a:t>
            </a:r>
            <a:r>
              <a:rPr lang="ko-KR" altLang="en-US" dirty="0" smtClean="0">
                <a:latin typeface="Microsoft GothicNeo Light"/>
                <a:ea typeface="Microsoft GothicNeo Light"/>
                <a:cs typeface="Microsoft GothicNeo Light"/>
              </a:rPr>
              <a:t> 개발자 양성과정</a:t>
            </a:r>
            <a:endParaRPr lang="ko-KR" dirty="0" smtClean="0"/>
          </a:p>
          <a:p>
            <a:pPr algn="r"/>
            <a:r>
              <a:rPr lang="ko-KR" altLang="en-US" dirty="0" err="1" smtClean="0">
                <a:latin typeface="Microsoft GothicNeo Light"/>
                <a:ea typeface="Microsoft GothicNeo Light"/>
                <a:cs typeface="Microsoft GothicNeo Light"/>
              </a:rPr>
              <a:t>웹개발</a:t>
            </a:r>
            <a:r>
              <a:rPr lang="ko-KR" altLang="en-US" dirty="0" smtClean="0">
                <a:latin typeface="Microsoft GothicNeo Light"/>
                <a:ea typeface="Microsoft GothicNeo Light"/>
                <a:cs typeface="Microsoft GothicNeo Light"/>
              </a:rPr>
              <a:t> 포트폴리오</a:t>
            </a:r>
            <a:endParaRPr lang="ko-KR" altLang="en-US" dirty="0">
              <a:latin typeface="Microsoft GothicNeo Light"/>
              <a:ea typeface="Microsoft GothicNeo Light"/>
              <a:cs typeface="Microsoft GothicNeo Light"/>
            </a:endParaRPr>
          </a:p>
        </p:txBody>
      </p:sp>
      <p:cxnSp>
        <p:nvCxnSpPr>
          <p:cNvPr id="35" name="Straight Connector 27">
            <a:extLst>
              <a:ext uri="{FF2B5EF4-FFF2-40B4-BE49-F238E27FC236}">
                <a16:creationId xmlns:a16="http://schemas.microsoft.com/office/drawing/2014/main" id="{13280B82-CD55-43FD-92C4-F05E2A8D13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5898776" cy="135068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0A4F542-D561-4AFB-8321-EB900BAF0A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1613647" cy="642738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4D9248B-0006-4BFE-8110-40C16E45C0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3173896"/>
            <a:ext cx="3094383" cy="36841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E593BB5-7AFA-4C8F-AECA-CE733B1FD0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038522" y="0"/>
            <a:ext cx="2153476" cy="44461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521483B-CE28-412B-9C71-9BE081E9DC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277412" y="-1"/>
            <a:ext cx="3914588" cy="209774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C9F4738-DD27-44BE-98C6-AB0B2296BD2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46383" y="5811078"/>
            <a:ext cx="4678017" cy="104692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4C10EA2-1BD8-4267-AA7D-AB8CCA53C3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898777" y="5307496"/>
            <a:ext cx="6293223" cy="15505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544022" y="4545528"/>
            <a:ext cx="28279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sz="4000" dirty="0" smtClean="0"/>
              <a:t>.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19300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838B28-8C2F-00E9-6587-0056C37A0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32237" cy="698679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ko-KR" altLang="en-US" dirty="0">
                <a:ea typeface="Microsoft GothicNeo"/>
                <a:cs typeface="Microsoft GothicNeo"/>
              </a:rPr>
              <a:t>프로젝트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3EDFD7-999F-0B6F-B2CF-3CF207ED4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522" y="913329"/>
            <a:ext cx="6172200" cy="5528301"/>
          </a:xfrm>
        </p:spPr>
        <p:txBody>
          <a:bodyPr lIns="109728" tIns="109728" rIns="109728" bIns="91440" anchor="t"/>
          <a:lstStyle/>
          <a:p>
            <a:pPr marL="342900" indent="-342900">
              <a:buFont typeface="Wingdings" panose="020B0604020202020204" pitchFamily="34" charset="0"/>
              <a:buChar char="§"/>
            </a:pPr>
            <a:r>
              <a:rPr lang="ko-KR" altLang="en-US" sz="2000">
                <a:latin typeface="Microsoft GothicNeo"/>
                <a:ea typeface="Microsoft GothicNeo"/>
                <a:cs typeface="Microsoft GothicNeo Light"/>
              </a:rPr>
              <a:t>프로젝트명 : </a:t>
            </a:r>
            <a:r>
              <a:rPr lang="ko-KR" altLang="en-US" sz="2000">
                <a:latin typeface="Microsoft GothicNeo"/>
                <a:ea typeface="Microsoft GothicNeo"/>
                <a:cs typeface="+mn-lt"/>
              </a:rPr>
              <a:t>온라인 남성 쇼핑몰 'ANDROG' 개발</a:t>
            </a:r>
          </a:p>
          <a:p>
            <a:pPr marL="342900" indent="-342900">
              <a:buFont typeface="Wingdings" panose="020B0604020202020204" pitchFamily="34" charset="0"/>
              <a:buChar char="§"/>
            </a:pPr>
            <a:r>
              <a:rPr lang="ko-KR" altLang="en-US" sz="2000">
                <a:latin typeface="Microsoft GothicNeo"/>
                <a:ea typeface="Microsoft GothicNeo"/>
                <a:cs typeface="Microsoft GothicNeo Light"/>
              </a:rPr>
              <a:t>프로젝트 목적: 수업 과정에 대한 명확한 이해와 적용, 실제 개발 실습을 통한 직무경험 및 협업 경험.</a:t>
            </a:r>
          </a:p>
          <a:p>
            <a:pPr marL="342900" indent="-342900">
              <a:buFont typeface="Wingdings" panose="020B0604020202020204" pitchFamily="34" charset="0"/>
              <a:buChar char="§"/>
            </a:pPr>
            <a:r>
              <a:rPr lang="ko-KR" altLang="en-US" sz="2000">
                <a:latin typeface="Microsoft GothicNeo"/>
                <a:ea typeface="Microsoft GothicNeo"/>
                <a:cs typeface="Microsoft GothicNeo Light"/>
              </a:rPr>
              <a:t>프로젝트 내용: </a:t>
            </a:r>
          </a:p>
          <a:p>
            <a:pPr marL="457200" lvl="1" indent="0">
              <a:buNone/>
            </a:pPr>
            <a:r>
              <a:rPr lang="ko-KR" sz="1600">
                <a:latin typeface="Microsoft GothicNeo"/>
                <a:ea typeface="Microsoft GothicNeo"/>
                <a:cs typeface="Microsoft GothicNeo"/>
              </a:rPr>
              <a:t>     </a:t>
            </a:r>
            <a:r>
              <a:rPr lang="ko-KR" sz="1800">
                <a:latin typeface="Microsoft GothicNeo"/>
                <a:ea typeface="Microsoft GothicNeo"/>
                <a:cs typeface="Microsoft GothicNeo"/>
              </a:rPr>
              <a:t>- 요구 사항 정의</a:t>
            </a:r>
            <a:endParaRPr lang="ko-KR" sz="1800">
              <a:ea typeface="Microsoft GothicNeo Light"/>
              <a:cs typeface="Microsoft GothicNeo Light"/>
            </a:endParaRPr>
          </a:p>
          <a:p>
            <a:pPr marL="457200" lvl="1" indent="0">
              <a:buNone/>
            </a:pPr>
            <a:r>
              <a:rPr lang="ko-KR" sz="1800">
                <a:latin typeface="Microsoft GothicNeo"/>
                <a:ea typeface="Microsoft GothicNeo"/>
                <a:cs typeface="Microsoft GothicNeo"/>
              </a:rPr>
              <a:t>     - 요구 기능 정의</a:t>
            </a:r>
            <a:endParaRPr lang="ko-KR" sz="1800">
              <a:ea typeface="Microsoft GothicNeo Light"/>
              <a:cs typeface="Microsoft GothicNeo Light"/>
            </a:endParaRPr>
          </a:p>
          <a:p>
            <a:pPr marL="457200" lvl="1" indent="0">
              <a:buNone/>
            </a:pPr>
            <a:r>
              <a:rPr lang="ko-KR" sz="1800">
                <a:latin typeface="Microsoft GothicNeo"/>
                <a:ea typeface="Microsoft GothicNeo"/>
                <a:cs typeface="Microsoft GothicNeo"/>
              </a:rPr>
              <a:t>     - </a:t>
            </a:r>
            <a:r>
              <a:rPr lang="ko-KR" sz="1800" err="1">
                <a:latin typeface="Microsoft GothicNeo"/>
                <a:ea typeface="Microsoft GothicNeo"/>
                <a:cs typeface="Microsoft GothicNeo"/>
              </a:rPr>
              <a:t>UI설계</a:t>
            </a:r>
            <a:endParaRPr lang="ko-KR" sz="1800">
              <a:latin typeface="Microsoft GothicNeo"/>
              <a:ea typeface="Microsoft GothicNeo"/>
              <a:cs typeface="Microsoft GothicNeo"/>
            </a:endParaRPr>
          </a:p>
          <a:p>
            <a:pPr marL="457200" lvl="1" indent="0">
              <a:buNone/>
            </a:pPr>
            <a:r>
              <a:rPr lang="ko-KR" sz="1800">
                <a:latin typeface="Microsoft GothicNeo"/>
                <a:ea typeface="Microsoft GothicNeo"/>
                <a:cs typeface="Microsoft GothicNeo"/>
              </a:rPr>
              <a:t>     - ERD 설계</a:t>
            </a:r>
            <a:endParaRPr lang="ko-KR" sz="1800">
              <a:ea typeface="Microsoft GothicNeo Light"/>
              <a:cs typeface="Microsoft GothicNeo Light"/>
            </a:endParaRPr>
          </a:p>
          <a:p>
            <a:pPr marL="457200" lvl="1" indent="0">
              <a:buNone/>
            </a:pPr>
            <a:r>
              <a:rPr lang="ko-KR" sz="1800">
                <a:latin typeface="Microsoft GothicNeo"/>
                <a:ea typeface="Microsoft GothicNeo"/>
                <a:cs typeface="Microsoft GothicNeo"/>
              </a:rPr>
              <a:t>     - 아키텍처 설계</a:t>
            </a:r>
            <a:endParaRPr lang="ko-KR" sz="1800">
              <a:ea typeface="Microsoft GothicNeo Light"/>
              <a:cs typeface="Microsoft GothicNeo Light"/>
            </a:endParaRPr>
          </a:p>
          <a:p>
            <a:pPr marL="457200" lvl="1" indent="0">
              <a:buNone/>
            </a:pPr>
            <a:r>
              <a:rPr lang="ko-KR" sz="1800">
                <a:latin typeface="Microsoft GothicNeo"/>
                <a:ea typeface="Microsoft GothicNeo"/>
                <a:cs typeface="Microsoft GothicNeo"/>
              </a:rPr>
              <a:t>     - </a:t>
            </a:r>
            <a:r>
              <a:rPr lang="en-US" altLang="ko-KR" sz="1800">
                <a:latin typeface="Microsoft GothicNeo"/>
                <a:ea typeface="Microsoft GothicNeo"/>
                <a:cs typeface="Microsoft GothicNeo"/>
              </a:rPr>
              <a:t>Front(User, Admin)</a:t>
            </a:r>
            <a:r>
              <a:rPr lang="ko-KR" altLang="en-US" sz="1800">
                <a:latin typeface="Microsoft GothicNeo"/>
                <a:ea typeface="Microsoft GothicNeo"/>
                <a:cs typeface="Microsoft GothicNeo"/>
              </a:rPr>
              <a:t> </a:t>
            </a:r>
            <a:r>
              <a:rPr lang="ko-KR" sz="1800">
                <a:latin typeface="Microsoft GothicNeo"/>
                <a:ea typeface="Microsoft GothicNeo"/>
                <a:cs typeface="Microsoft GothicNeo"/>
              </a:rPr>
              <a:t>페이지 퍼블리싱</a:t>
            </a:r>
            <a:endParaRPr lang="ko-KR" sz="1800">
              <a:ea typeface="Microsoft GothicNeo Light"/>
              <a:cs typeface="Microsoft GothicNeo Light"/>
            </a:endParaRPr>
          </a:p>
          <a:p>
            <a:pPr marL="457200" lvl="1" indent="0">
              <a:buNone/>
            </a:pPr>
            <a:r>
              <a:rPr lang="ko-KR" sz="1800">
                <a:latin typeface="Microsoft GothicNeo"/>
                <a:ea typeface="Microsoft GothicNeo"/>
                <a:cs typeface="Microsoft GothicNeo"/>
              </a:rPr>
              <a:t>     - 서버, DB 구축</a:t>
            </a:r>
            <a:endParaRPr lang="ko-KR" sz="1800">
              <a:ea typeface="Microsoft GothicNeo Light"/>
              <a:cs typeface="Microsoft GothicNeo Light"/>
            </a:endParaRPr>
          </a:p>
          <a:p>
            <a:pPr marL="457200" lvl="1" indent="0">
              <a:buNone/>
            </a:pPr>
            <a:r>
              <a:rPr lang="ko-KR" sz="1800">
                <a:latin typeface="Microsoft GothicNeo"/>
                <a:ea typeface="Microsoft GothicNeo"/>
                <a:cs typeface="Microsoft GothicNeo"/>
              </a:rPr>
              <a:t>     - 데이터 연계</a:t>
            </a:r>
            <a:endParaRPr lang="ko-KR" sz="1800">
              <a:ea typeface="Microsoft GothicNeo Light"/>
              <a:cs typeface="Microsoft GothicNeo Light"/>
            </a:endParaRPr>
          </a:p>
          <a:p>
            <a:pPr marL="457200" lvl="1" indent="0">
              <a:buNone/>
            </a:pPr>
            <a:r>
              <a:rPr lang="ko-KR" sz="1800">
                <a:latin typeface="Microsoft GothicNeo"/>
                <a:ea typeface="Microsoft GothicNeo"/>
                <a:cs typeface="Microsoft GothicNeo"/>
              </a:rPr>
              <a:t>     - 통합(단위) 테스트</a:t>
            </a:r>
            <a:endParaRPr lang="ko-KR" sz="1800">
              <a:ea typeface="Microsoft GothicNeo Light"/>
              <a:cs typeface="Microsoft GothicNeo Light"/>
            </a:endParaRPr>
          </a:p>
          <a:p>
            <a:pPr marL="0" indent="0">
              <a:buNone/>
            </a:pPr>
            <a:r>
              <a:rPr lang="en-US" altLang="ko-KR"/>
              <a:t/>
            </a:r>
            <a:br>
              <a:rPr lang="en-US" altLang="ko-KR"/>
            </a:br>
            <a:endParaRPr lang="en-US" altLang="ko-KR"/>
          </a:p>
          <a:p>
            <a:pPr marL="0" indent="0">
              <a:buNone/>
            </a:pPr>
            <a:r>
              <a:rPr lang="en-US" altLang="ko-KR"/>
              <a:t/>
            </a:r>
            <a:br>
              <a:rPr lang="en-US" altLang="ko-KR"/>
            </a:br>
            <a:endParaRPr lang="en-US" altLang="ko-KR"/>
          </a:p>
          <a:p>
            <a:pPr marL="457200" lvl="1" indent="0">
              <a:buNone/>
            </a:pPr>
            <a:endParaRPr lang="ko-KR" altLang="en-US" sz="1600">
              <a:latin typeface="Microsoft GothicNeo"/>
              <a:ea typeface="Microsoft GothicNeo"/>
              <a:cs typeface="Microsoft GothicNeo Light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05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838B28-8C2F-00E9-6587-0056C37A0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490" y="323203"/>
            <a:ext cx="3932237" cy="667535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ko-KR" altLang="en-US" dirty="0" err="1">
                <a:ea typeface="Microsoft GothicNeo"/>
                <a:cs typeface="Microsoft GothicNeo"/>
              </a:rPr>
              <a:t>팀원소개</a:t>
            </a:r>
            <a:endParaRPr lang="ko-KR" dirty="0">
              <a:ea typeface="Microsoft GothicNeo"/>
              <a:cs typeface="Microsoft GothicNeo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3EDFD7-999F-0B6F-B2CF-3CF207ED4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522" y="913329"/>
            <a:ext cx="6172200" cy="5528301"/>
          </a:xfrm>
        </p:spPr>
        <p:txBody>
          <a:bodyPr lIns="109728" tIns="109728" rIns="109728" bIns="91440" anchor="t"/>
          <a:lstStyle/>
          <a:p>
            <a:pPr marL="342900" indent="-342900">
              <a:buFont typeface="Wingdings" panose="020B0604020202020204" pitchFamily="34" charset="0"/>
              <a:buChar char="§"/>
            </a:pPr>
            <a:endParaRPr lang="ko-KR" altLang="en-US" sz="2000">
              <a:latin typeface="Microsoft GothicNeo"/>
              <a:ea typeface="Microsoft GothicNeo"/>
              <a:cs typeface="Microsoft GothicNeo Light"/>
            </a:endParaRPr>
          </a:p>
          <a:p>
            <a:pPr marL="0" indent="0">
              <a:buNone/>
            </a:pPr>
            <a:r>
              <a:rPr lang="en-US" altLang="ko-KR"/>
              <a:t/>
            </a:r>
            <a:br>
              <a:rPr lang="en-US" altLang="ko-KR"/>
            </a:br>
            <a:endParaRPr lang="en-US" altLang="ko-KR"/>
          </a:p>
          <a:p>
            <a:pPr marL="0" indent="0">
              <a:buNone/>
            </a:pPr>
            <a:r>
              <a:rPr lang="en-US" altLang="ko-KR"/>
              <a:t/>
            </a:r>
            <a:br>
              <a:rPr lang="en-US" altLang="ko-KR"/>
            </a:br>
            <a:endParaRPr lang="en-US" altLang="ko-KR"/>
          </a:p>
          <a:p>
            <a:pPr marL="457200" lvl="1" indent="0">
              <a:buNone/>
            </a:pPr>
            <a:endParaRPr lang="ko-KR" altLang="en-US" sz="1600">
              <a:latin typeface="Microsoft GothicNeo"/>
              <a:ea typeface="Microsoft GothicNeo"/>
              <a:cs typeface="Microsoft GothicNeo Light"/>
            </a:endParaRPr>
          </a:p>
        </p:txBody>
      </p:sp>
      <p:pic>
        <p:nvPicPr>
          <p:cNvPr id="4" name="그림 4" descr="텍스트, 사람, 실내, 벽이(가) 표시된 사진&#10;&#10;자동 생성된 설명">
            <a:extLst>
              <a:ext uri="{FF2B5EF4-FFF2-40B4-BE49-F238E27FC236}">
                <a16:creationId xmlns:a16="http://schemas.microsoft.com/office/drawing/2014/main" id="{5A810DDA-DA66-D4FF-F044-2185A4A1E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831" y="1081662"/>
            <a:ext cx="2249510" cy="2579115"/>
          </a:xfrm>
          <a:prstGeom prst="rect">
            <a:avLst/>
          </a:prstGeom>
        </p:spPr>
      </p:pic>
      <p:pic>
        <p:nvPicPr>
          <p:cNvPr id="5" name="그림 5" descr="사람, 넥타이, 슈트, 의류이(가) 표시된 사진&#10;&#10;자동 생성된 설명">
            <a:extLst>
              <a:ext uri="{FF2B5EF4-FFF2-40B4-BE49-F238E27FC236}">
                <a16:creationId xmlns:a16="http://schemas.microsoft.com/office/drawing/2014/main" id="{DB0D0319-2F6E-4178-F731-000404C3F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875" y="1109217"/>
            <a:ext cx="2001859" cy="2568262"/>
          </a:xfrm>
          <a:prstGeom prst="rect">
            <a:avLst/>
          </a:prstGeom>
        </p:spPr>
      </p:pic>
      <p:pic>
        <p:nvPicPr>
          <p:cNvPr id="6" name="그림 6" descr="사람, 슈트, 착용, 넥타이이(가) 표시된 사진&#10;&#10;자동 생성된 설명">
            <a:extLst>
              <a:ext uri="{FF2B5EF4-FFF2-40B4-BE49-F238E27FC236}">
                <a16:creationId xmlns:a16="http://schemas.microsoft.com/office/drawing/2014/main" id="{FEF4B77F-A4CF-98BC-C440-0128053B8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5034" y="1269598"/>
            <a:ext cx="1841680" cy="23911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4491BE-352F-4B84-E675-1C6948FF7895}"/>
              </a:ext>
            </a:extLst>
          </p:cNvPr>
          <p:cNvSpPr txBox="1"/>
          <p:nvPr/>
        </p:nvSpPr>
        <p:spPr>
          <a:xfrm>
            <a:off x="1189809" y="4000059"/>
            <a:ext cx="1864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ea typeface="Microsoft GothicNeo Light"/>
                <a:cs typeface="Microsoft GothicNeo Light"/>
              </a:rPr>
              <a:t>이상현</a:t>
            </a:r>
            <a:endParaRPr 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31884F-4927-BCBB-BBDB-ED4DDDAC620B}"/>
              </a:ext>
            </a:extLst>
          </p:cNvPr>
          <p:cNvSpPr txBox="1"/>
          <p:nvPr/>
        </p:nvSpPr>
        <p:spPr>
          <a:xfrm>
            <a:off x="5145690" y="3931996"/>
            <a:ext cx="1864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ea typeface="Microsoft GothicNeo Light"/>
                <a:cs typeface="Microsoft GothicNeo Light"/>
              </a:rPr>
              <a:t>정성현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81C86B-A444-46B0-E80F-6CA18E6ED9DB}"/>
              </a:ext>
            </a:extLst>
          </p:cNvPr>
          <p:cNvSpPr txBox="1"/>
          <p:nvPr/>
        </p:nvSpPr>
        <p:spPr>
          <a:xfrm>
            <a:off x="9020017" y="3946854"/>
            <a:ext cx="17466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 err="1">
                <a:ea typeface="Microsoft GothicNeo Light"/>
                <a:cs typeface="Microsoft GothicNeo Light"/>
              </a:rPr>
              <a:t>강의진</a:t>
            </a:r>
            <a:endParaRPr lang="ko-KR" dirty="0">
              <a:ea typeface="Microsoft GothicNeo Light"/>
              <a:cs typeface="Microsoft GothicNeo Light"/>
            </a:endParaRPr>
          </a:p>
        </p:txBody>
      </p:sp>
      <p:pic>
        <p:nvPicPr>
          <p:cNvPr id="10" name="그림 1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9CB97010-3F10-2CA8-5281-9C70FD3B3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9288" y="5784154"/>
            <a:ext cx="1271752" cy="292754"/>
          </a:xfrm>
          <a:prstGeom prst="rect">
            <a:avLst/>
          </a:prstGeom>
        </p:spPr>
      </p:pic>
      <p:pic>
        <p:nvPicPr>
          <p:cNvPr id="11" name="그림 11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418FA03-B5D5-6ACB-E2F5-8DDD146DF6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2710" y="6138651"/>
            <a:ext cx="833822" cy="328140"/>
          </a:xfrm>
          <a:prstGeom prst="rect">
            <a:avLst/>
          </a:prstGeom>
        </p:spPr>
      </p:pic>
      <p:pic>
        <p:nvPicPr>
          <p:cNvPr id="12" name="그림 12">
            <a:extLst>
              <a:ext uri="{FF2B5EF4-FFF2-40B4-BE49-F238E27FC236}">
                <a16:creationId xmlns:a16="http://schemas.microsoft.com/office/drawing/2014/main" id="{F6250594-EB7F-B9F5-86CC-DC776C41CE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6648641" y="6136761"/>
            <a:ext cx="851338" cy="331922"/>
          </a:xfrm>
          <a:prstGeom prst="rect">
            <a:avLst/>
          </a:prstGeom>
        </p:spPr>
      </p:pic>
      <p:pic>
        <p:nvPicPr>
          <p:cNvPr id="13" name="그림 1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3E74EB3-0C38-D538-FCEB-9688FD2A0E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33426" y="4979519"/>
            <a:ext cx="833820" cy="281679"/>
          </a:xfrm>
          <a:prstGeom prst="rect">
            <a:avLst/>
          </a:prstGeom>
        </p:spPr>
      </p:pic>
      <p:pic>
        <p:nvPicPr>
          <p:cNvPr id="14" name="그림 1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6D8E9E8-D362-FD2D-07C1-008EDC953A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3427" y="5786533"/>
            <a:ext cx="798787" cy="305514"/>
          </a:xfrm>
          <a:prstGeom prst="rect">
            <a:avLst/>
          </a:prstGeom>
        </p:spPr>
      </p:pic>
      <p:pic>
        <p:nvPicPr>
          <p:cNvPr id="15" name="그림 1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0385F2E-0D52-BA7C-4CA6-8D5FEDEA3D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64874" y="6133032"/>
            <a:ext cx="868856" cy="269414"/>
          </a:xfrm>
          <a:prstGeom prst="rect">
            <a:avLst/>
          </a:prstGeom>
        </p:spPr>
      </p:pic>
      <p:pic>
        <p:nvPicPr>
          <p:cNvPr id="16" name="그림 1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7EC1F6F-02EE-1657-133F-B41E2CB263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64874" y="4982434"/>
            <a:ext cx="947683" cy="293368"/>
          </a:xfrm>
          <a:prstGeom prst="rect">
            <a:avLst/>
          </a:prstGeom>
        </p:spPr>
      </p:pic>
      <p:pic>
        <p:nvPicPr>
          <p:cNvPr id="17" name="그림 1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2FC528BE-8675-C90F-5E62-DF9F8E36DE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64875" y="5366706"/>
            <a:ext cx="868854" cy="295583"/>
          </a:xfrm>
          <a:prstGeom prst="rect">
            <a:avLst/>
          </a:prstGeom>
        </p:spPr>
      </p:pic>
      <p:pic>
        <p:nvPicPr>
          <p:cNvPr id="18" name="그림 18" descr="로고이(가) 표시된 사진&#10;&#10;자동 생성된 설명">
            <a:extLst>
              <a:ext uri="{FF2B5EF4-FFF2-40B4-BE49-F238E27FC236}">
                <a16:creationId xmlns:a16="http://schemas.microsoft.com/office/drawing/2014/main" id="{67156597-045D-5F3F-61C1-8E24A99634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61840" y="4979766"/>
            <a:ext cx="1087821" cy="281188"/>
          </a:xfrm>
          <a:prstGeom prst="rect">
            <a:avLst/>
          </a:prstGeom>
        </p:spPr>
      </p:pic>
      <p:pic>
        <p:nvPicPr>
          <p:cNvPr id="19" name="그림 1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B5EA78A7-2DEE-3663-79BB-6CAAD6E198A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64875" y="5787028"/>
            <a:ext cx="1000235" cy="295767"/>
          </a:xfrm>
          <a:prstGeom prst="rect">
            <a:avLst/>
          </a:prstGeom>
        </p:spPr>
      </p:pic>
      <p:pic>
        <p:nvPicPr>
          <p:cNvPr id="20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B7E4A6C1-EE55-91D4-59CB-8503997B577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89564" y="5391304"/>
            <a:ext cx="947684" cy="290181"/>
          </a:xfrm>
          <a:prstGeom prst="rect">
            <a:avLst/>
          </a:prstGeom>
        </p:spPr>
      </p:pic>
      <p:pic>
        <p:nvPicPr>
          <p:cNvPr id="21" name="그림 21" descr="로고이(가) 표시된 사진&#10;&#10;자동 생성된 설명">
            <a:extLst>
              <a:ext uri="{FF2B5EF4-FFF2-40B4-BE49-F238E27FC236}">
                <a16:creationId xmlns:a16="http://schemas.microsoft.com/office/drawing/2014/main" id="{60F9031E-8C85-367B-9001-9DF273EBA1F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19564" y="5371032"/>
            <a:ext cx="1184166" cy="286932"/>
          </a:xfrm>
          <a:prstGeom prst="rect">
            <a:avLst/>
          </a:prstGeom>
        </p:spPr>
      </p:pic>
      <p:pic>
        <p:nvPicPr>
          <p:cNvPr id="22" name="그림 2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7095B00-3454-CC9D-283E-372B4FEBD48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48020" y="6472123"/>
            <a:ext cx="772512" cy="265539"/>
          </a:xfrm>
          <a:prstGeom prst="rect">
            <a:avLst/>
          </a:prstGeom>
        </p:spPr>
      </p:pic>
      <p:pic>
        <p:nvPicPr>
          <p:cNvPr id="23" name="그림 1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0B21823-C398-2BD2-1BB5-459F34422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7343" y="5911674"/>
            <a:ext cx="1271752" cy="292754"/>
          </a:xfrm>
          <a:prstGeom prst="rect">
            <a:avLst/>
          </a:prstGeom>
        </p:spPr>
      </p:pic>
      <p:pic>
        <p:nvPicPr>
          <p:cNvPr id="24" name="그림 1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F5A7293B-AA51-304D-F857-759AE8F90C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1481" y="5107039"/>
            <a:ext cx="833820" cy="281679"/>
          </a:xfrm>
          <a:prstGeom prst="rect">
            <a:avLst/>
          </a:prstGeom>
        </p:spPr>
      </p:pic>
      <p:pic>
        <p:nvPicPr>
          <p:cNvPr id="25" name="그림 1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5071E10-9F2D-BB0A-9A49-21A2C66737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1482" y="5914053"/>
            <a:ext cx="798787" cy="305514"/>
          </a:xfrm>
          <a:prstGeom prst="rect">
            <a:avLst/>
          </a:prstGeom>
        </p:spPr>
      </p:pic>
      <p:pic>
        <p:nvPicPr>
          <p:cNvPr id="26" name="그림 1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986BA1FB-0806-3B36-02D8-150B66008E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929" y="6260552"/>
            <a:ext cx="868856" cy="269414"/>
          </a:xfrm>
          <a:prstGeom prst="rect">
            <a:avLst/>
          </a:prstGeom>
        </p:spPr>
      </p:pic>
      <p:pic>
        <p:nvPicPr>
          <p:cNvPr id="27" name="그림 1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90F0B9CB-64A4-BF30-26F7-86321095E2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2929" y="5109954"/>
            <a:ext cx="947683" cy="293368"/>
          </a:xfrm>
          <a:prstGeom prst="rect">
            <a:avLst/>
          </a:prstGeom>
        </p:spPr>
      </p:pic>
      <p:pic>
        <p:nvPicPr>
          <p:cNvPr id="28" name="그림 1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0C8D8801-3E3C-77DC-A371-A72365D107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2930" y="5494226"/>
            <a:ext cx="868854" cy="295583"/>
          </a:xfrm>
          <a:prstGeom prst="rect">
            <a:avLst/>
          </a:prstGeom>
        </p:spPr>
      </p:pic>
      <p:pic>
        <p:nvPicPr>
          <p:cNvPr id="29" name="그림 18" descr="로고이(가) 표시된 사진&#10;&#10;자동 생성된 설명">
            <a:extLst>
              <a:ext uri="{FF2B5EF4-FFF2-40B4-BE49-F238E27FC236}">
                <a16:creationId xmlns:a16="http://schemas.microsoft.com/office/drawing/2014/main" id="{81AF6789-59BD-555B-D7E1-91C955DAC79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89895" y="5107286"/>
            <a:ext cx="1087821" cy="281188"/>
          </a:xfrm>
          <a:prstGeom prst="rect">
            <a:avLst/>
          </a:prstGeom>
        </p:spPr>
      </p:pic>
      <p:pic>
        <p:nvPicPr>
          <p:cNvPr id="30" name="그림 1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2F2CCDE6-C677-C487-220E-B6306C53340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2930" y="5914548"/>
            <a:ext cx="1000235" cy="295767"/>
          </a:xfrm>
          <a:prstGeom prst="rect">
            <a:avLst/>
          </a:prstGeom>
        </p:spPr>
      </p:pic>
      <p:pic>
        <p:nvPicPr>
          <p:cNvPr id="3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6974ABEF-9EB6-D01D-0C3F-00FBE2C4379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17619" y="5518824"/>
            <a:ext cx="947684" cy="290181"/>
          </a:xfrm>
          <a:prstGeom prst="rect">
            <a:avLst/>
          </a:prstGeom>
        </p:spPr>
      </p:pic>
      <p:pic>
        <p:nvPicPr>
          <p:cNvPr id="32" name="그림 21" descr="로고이(가) 표시된 사진&#10;&#10;자동 생성된 설명">
            <a:extLst>
              <a:ext uri="{FF2B5EF4-FFF2-40B4-BE49-F238E27FC236}">
                <a16:creationId xmlns:a16="http://schemas.microsoft.com/office/drawing/2014/main" id="{6F6122A4-D1AB-C373-3436-3A8088D1E6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47619" y="5498552"/>
            <a:ext cx="1184166" cy="286932"/>
          </a:xfrm>
          <a:prstGeom prst="rect">
            <a:avLst/>
          </a:prstGeom>
        </p:spPr>
      </p:pic>
      <p:pic>
        <p:nvPicPr>
          <p:cNvPr id="33" name="그림 1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B42AA75-E699-71B6-2FCE-157CBB425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2433" y="5788480"/>
            <a:ext cx="1271752" cy="292754"/>
          </a:xfrm>
          <a:prstGeom prst="rect">
            <a:avLst/>
          </a:prstGeom>
        </p:spPr>
      </p:pic>
      <p:pic>
        <p:nvPicPr>
          <p:cNvPr id="34" name="그림 1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672A80E8-BA63-90FC-5AEB-992C1CD05C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6571" y="4983845"/>
            <a:ext cx="833820" cy="281679"/>
          </a:xfrm>
          <a:prstGeom prst="rect">
            <a:avLst/>
          </a:prstGeom>
        </p:spPr>
      </p:pic>
      <p:pic>
        <p:nvPicPr>
          <p:cNvPr id="35" name="그림 1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0B7A7E89-2DB1-0F41-D184-5E4F747DD1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6572" y="5790859"/>
            <a:ext cx="798787" cy="305514"/>
          </a:xfrm>
          <a:prstGeom prst="rect">
            <a:avLst/>
          </a:prstGeom>
        </p:spPr>
      </p:pic>
      <p:pic>
        <p:nvPicPr>
          <p:cNvPr id="36" name="그림 1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63DC011-5F9B-83B0-904A-9B6816111A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8019" y="6137358"/>
            <a:ext cx="868856" cy="269414"/>
          </a:xfrm>
          <a:prstGeom prst="rect">
            <a:avLst/>
          </a:prstGeom>
        </p:spPr>
      </p:pic>
      <p:pic>
        <p:nvPicPr>
          <p:cNvPr id="37" name="그림 1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B745E075-3085-3403-9DD9-A0F8D90C42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8019" y="4986760"/>
            <a:ext cx="947683" cy="293368"/>
          </a:xfrm>
          <a:prstGeom prst="rect">
            <a:avLst/>
          </a:prstGeom>
        </p:spPr>
      </p:pic>
      <p:pic>
        <p:nvPicPr>
          <p:cNvPr id="38" name="그림 1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739FADE8-DF3C-A279-5011-B31021A7121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48020" y="5371032"/>
            <a:ext cx="868854" cy="295583"/>
          </a:xfrm>
          <a:prstGeom prst="rect">
            <a:avLst/>
          </a:prstGeom>
        </p:spPr>
      </p:pic>
      <p:pic>
        <p:nvPicPr>
          <p:cNvPr id="39" name="그림 18" descr="로고이(가) 표시된 사진&#10;&#10;자동 생성된 설명">
            <a:extLst>
              <a:ext uri="{FF2B5EF4-FFF2-40B4-BE49-F238E27FC236}">
                <a16:creationId xmlns:a16="http://schemas.microsoft.com/office/drawing/2014/main" id="{6747D321-F6F6-67E2-03F1-70D98B45418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44985" y="4984092"/>
            <a:ext cx="1087821" cy="281188"/>
          </a:xfrm>
          <a:prstGeom prst="rect">
            <a:avLst/>
          </a:prstGeom>
        </p:spPr>
      </p:pic>
      <p:pic>
        <p:nvPicPr>
          <p:cNvPr id="40" name="그림 1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D95FE5E-A4DF-6859-DB15-A0276089059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48020" y="5791354"/>
            <a:ext cx="1000235" cy="295767"/>
          </a:xfrm>
          <a:prstGeom prst="rect">
            <a:avLst/>
          </a:prstGeom>
        </p:spPr>
      </p:pic>
      <p:pic>
        <p:nvPicPr>
          <p:cNvPr id="4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A9420413-5FCA-3EEF-B9A2-C80B75BC101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72709" y="5395630"/>
            <a:ext cx="947684" cy="290181"/>
          </a:xfrm>
          <a:prstGeom prst="rect">
            <a:avLst/>
          </a:prstGeom>
        </p:spPr>
      </p:pic>
      <p:pic>
        <p:nvPicPr>
          <p:cNvPr id="42" name="그림 21" descr="로고이(가) 표시된 사진&#10;&#10;자동 생성된 설명">
            <a:extLst>
              <a:ext uri="{FF2B5EF4-FFF2-40B4-BE49-F238E27FC236}">
                <a16:creationId xmlns:a16="http://schemas.microsoft.com/office/drawing/2014/main" id="{16ABA9D6-2EBD-D52A-38DB-B614278D089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02709" y="5375358"/>
            <a:ext cx="1184166" cy="286932"/>
          </a:xfrm>
          <a:prstGeom prst="rect">
            <a:avLst/>
          </a:prstGeom>
        </p:spPr>
      </p:pic>
      <p:pic>
        <p:nvPicPr>
          <p:cNvPr id="43" name="그림 4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A1D731F-2953-F93A-51BF-21C43882C46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11469" y="6550745"/>
            <a:ext cx="1035269" cy="19588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C1995C1-BC45-D043-784C-09A4B481A865}"/>
              </a:ext>
            </a:extLst>
          </p:cNvPr>
          <p:cNvSpPr txBox="1"/>
          <p:nvPr/>
        </p:nvSpPr>
        <p:spPr>
          <a:xfrm>
            <a:off x="994831" y="4419628"/>
            <a:ext cx="223994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ea typeface="Microsoft GothicNeo Light"/>
                <a:cs typeface="Microsoft GothicNeo Light"/>
              </a:rPr>
              <a:t>상품페이지, </a:t>
            </a:r>
            <a:r>
              <a:rPr lang="ko-KR" altLang="en-US" sz="1400" dirty="0" err="1">
                <a:ea typeface="Microsoft GothicNeo Light"/>
                <a:cs typeface="Microsoft GothicNeo Light"/>
              </a:rPr>
              <a:t>리뷰페이지</a:t>
            </a:r>
            <a:r>
              <a:rPr lang="ko-KR" altLang="en-US" sz="1400" dirty="0">
                <a:ea typeface="Microsoft GothicNeo Light"/>
                <a:cs typeface="Microsoft GothicNeo Light"/>
              </a:rPr>
              <a:t>, </a:t>
            </a:r>
            <a:r>
              <a:rPr lang="ko-KR" altLang="en-US" sz="1400" dirty="0" err="1">
                <a:ea typeface="Microsoft GothicNeo Light"/>
                <a:cs typeface="Microsoft GothicNeo Light"/>
              </a:rPr>
              <a:t>매출페이지</a:t>
            </a:r>
            <a:endParaRPr lang="ko-KR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1ECDC0-98A0-E704-5EB6-3E0713C2D35F}"/>
              </a:ext>
            </a:extLst>
          </p:cNvPr>
          <p:cNvSpPr txBox="1"/>
          <p:nvPr/>
        </p:nvSpPr>
        <p:spPr>
          <a:xfrm>
            <a:off x="5036114" y="4429897"/>
            <a:ext cx="235995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 err="1">
                <a:ea typeface="Microsoft GothicNeo Light"/>
                <a:cs typeface="Microsoft GothicNeo Light"/>
              </a:rPr>
              <a:t>마이페이지</a:t>
            </a:r>
            <a:r>
              <a:rPr lang="ko-KR" altLang="en-US" sz="1400" dirty="0">
                <a:ea typeface="Microsoft GothicNeo Light"/>
                <a:cs typeface="Microsoft GothicNeo Light"/>
              </a:rPr>
              <a:t>, </a:t>
            </a:r>
            <a:r>
              <a:rPr lang="ko-KR" altLang="en-US" sz="1400" dirty="0" err="1">
                <a:ea typeface="Microsoft GothicNeo Light"/>
                <a:cs typeface="Microsoft GothicNeo Light"/>
              </a:rPr>
              <a:t>공지페이지</a:t>
            </a:r>
            <a:r>
              <a:rPr lang="ko-KR" altLang="en-US" sz="1400" dirty="0">
                <a:ea typeface="Microsoft GothicNeo Light"/>
                <a:cs typeface="Microsoft GothicNeo Light"/>
              </a:rPr>
              <a:t>, oauth2 </a:t>
            </a:r>
            <a:r>
              <a:rPr lang="ko-KR" altLang="en-US" sz="1400" dirty="0" err="1">
                <a:ea typeface="Microsoft GothicNeo Light"/>
                <a:cs typeface="Microsoft GothicNeo Light"/>
              </a:rPr>
              <a:t>login</a:t>
            </a:r>
            <a:endParaRPr lang="ko-KR" altLang="en-US" sz="1400" dirty="0">
              <a:ea typeface="Microsoft GothicNeo Light"/>
              <a:cs typeface="Microsoft GothicNeo Light"/>
            </a:endParaRPr>
          </a:p>
          <a:p>
            <a:endParaRPr lang="ko-KR" altLang="en-US" sz="1400" dirty="0">
              <a:ea typeface="Microsoft GothicNeo Light"/>
              <a:cs typeface="Microsoft GothicNeo Light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DE73688-4138-CCDF-A41C-F93462ACA458}"/>
              </a:ext>
            </a:extLst>
          </p:cNvPr>
          <p:cNvSpPr txBox="1"/>
          <p:nvPr/>
        </p:nvSpPr>
        <p:spPr>
          <a:xfrm>
            <a:off x="8925033" y="4366423"/>
            <a:ext cx="236876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ea typeface="Microsoft GothicNeo Light"/>
                <a:cs typeface="Microsoft GothicNeo Light"/>
              </a:rPr>
              <a:t>결제 페이지, </a:t>
            </a:r>
            <a:r>
              <a:rPr lang="ko-KR" altLang="en-US" sz="1400" dirty="0" err="1">
                <a:ea typeface="Microsoft GothicNeo Light"/>
                <a:cs typeface="Microsoft GothicNeo Light"/>
              </a:rPr>
              <a:t>문의페이지</a:t>
            </a:r>
            <a:r>
              <a:rPr lang="ko-KR" altLang="en-US" sz="1400" dirty="0">
                <a:ea typeface="Microsoft GothicNeo Light"/>
                <a:cs typeface="Microsoft GothicNeo Light"/>
              </a:rPr>
              <a:t>, 로그인 </a:t>
            </a:r>
            <a:r>
              <a:rPr lang="ko-KR" altLang="en-US" sz="1400" dirty="0" smtClean="0">
                <a:ea typeface="Microsoft GothicNeo Light"/>
                <a:cs typeface="Microsoft GothicNeo Light"/>
              </a:rPr>
              <a:t>페이지</a:t>
            </a:r>
            <a:endParaRPr lang="ko-KR" altLang="en-US" sz="1400" dirty="0">
              <a:ea typeface="Microsoft GothicNeo Light"/>
              <a:cs typeface="Microsoft GothicNeo Light"/>
            </a:endParaRPr>
          </a:p>
        </p:txBody>
      </p:sp>
      <p:sp>
        <p:nvSpPr>
          <p:cNvPr id="48" name="슬라이드 번호 개체 틀 4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6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A25CA5-BBAC-ABB6-9438-B00B3913A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1244"/>
            <a:ext cx="3109479" cy="468426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ko-KR" sz="3200" dirty="0">
                <a:ea typeface="+mj-lt"/>
                <a:cs typeface="+mj-lt"/>
              </a:rPr>
              <a:t>참고 사이트</a:t>
            </a:r>
            <a:endParaRPr lang="ko-KR" altLang="en-US" sz="3200" dirty="0">
              <a:ea typeface="Microsoft GothicNeo"/>
              <a:cs typeface="Microsoft GothicNeo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A3027C-FFA8-7DA8-62A1-81F97C44FD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234" y="1013596"/>
            <a:ext cx="5181600" cy="556332"/>
          </a:xfrm>
        </p:spPr>
        <p:txBody>
          <a:bodyPr lIns="109728" tIns="109728" rIns="109728" bIns="91440" anchor="t"/>
          <a:lstStyle/>
          <a:p>
            <a:pPr marL="0" indent="0">
              <a:buNone/>
            </a:pPr>
            <a:r>
              <a:rPr lang="ko-KR" altLang="en-US" err="1">
                <a:ea typeface="Microsoft GothicNeo Light"/>
                <a:cs typeface="Microsoft GothicNeo Light"/>
              </a:rPr>
              <a:t>스투시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265024-C957-6972-ED68-08E455EB2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58338" y="1013596"/>
            <a:ext cx="5181600" cy="5688883"/>
          </a:xfrm>
        </p:spPr>
        <p:txBody>
          <a:bodyPr lIns="109728" tIns="109728" rIns="109728" bIns="91440" anchor="t"/>
          <a:lstStyle/>
          <a:p>
            <a:pPr marL="0" indent="0">
              <a:buNone/>
            </a:pPr>
            <a:r>
              <a:rPr lang="ko-KR" altLang="en-US">
                <a:ea typeface="Microsoft GothicNeo Light"/>
                <a:cs typeface="Microsoft GothicNeo Light"/>
              </a:rPr>
              <a:t>나이키</a:t>
            </a:r>
          </a:p>
        </p:txBody>
      </p:sp>
      <p:pic>
        <p:nvPicPr>
          <p:cNvPr id="6" name="그림 6" descr="웹사이트이(가) 표시된 사진&#10;&#10;자동 생성된 설명">
            <a:extLst>
              <a:ext uri="{FF2B5EF4-FFF2-40B4-BE49-F238E27FC236}">
                <a16:creationId xmlns:a16="http://schemas.microsoft.com/office/drawing/2014/main" id="{A0264F72-C72D-C2F8-409B-593F553B2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66" y="1642460"/>
            <a:ext cx="5344510" cy="4203700"/>
          </a:xfrm>
          <a:prstGeom prst="rect">
            <a:avLst/>
          </a:prstGeom>
        </p:spPr>
      </p:pic>
      <p:pic>
        <p:nvPicPr>
          <p:cNvPr id="7" name="그림 7" descr="웹사이트이(가) 표시된 사진&#10;&#10;자동 생성된 설명">
            <a:extLst>
              <a:ext uri="{FF2B5EF4-FFF2-40B4-BE49-F238E27FC236}">
                <a16:creationId xmlns:a16="http://schemas.microsoft.com/office/drawing/2014/main" id="{9A891EA2-A49A-E6E9-72D8-E8D0C1E0C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331" y="1596734"/>
            <a:ext cx="5300717" cy="41900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AB199D-E48E-6608-4B0D-68F86745E1C1}"/>
              </a:ext>
            </a:extLst>
          </p:cNvPr>
          <p:cNvSpPr txBox="1"/>
          <p:nvPr/>
        </p:nvSpPr>
        <p:spPr>
          <a:xfrm>
            <a:off x="407275" y="6120086"/>
            <a:ext cx="42917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>
                <a:ea typeface="Microsoft GothicNeo Light"/>
                <a:cs typeface="Microsoft GothicNeo Light"/>
              </a:rPr>
              <a:t>Url</a:t>
            </a:r>
            <a:r>
              <a:rPr lang="ko-KR" altLang="en-US">
                <a:ea typeface="Microsoft GothicNeo Light"/>
                <a:cs typeface="Microsoft GothicNeo Light"/>
              </a:rPr>
              <a:t>: </a:t>
            </a:r>
            <a:r>
              <a:rPr lang="ko-KR">
                <a:ea typeface="+mn-lt"/>
                <a:cs typeface="+mn-lt"/>
                <a:hlinkClick r:id="rId4"/>
              </a:rPr>
              <a:t>https://kr.stussy.com</a:t>
            </a:r>
            <a:endParaRPr lang="ko-KR" altLang="en-US">
              <a:ea typeface="+mn-lt"/>
              <a:cs typeface="+mn-lt"/>
            </a:endParaRPr>
          </a:p>
          <a:p>
            <a:r>
              <a:rPr lang="en-US" altLang="ko-KR" err="1">
                <a:ea typeface="Microsoft GothicNeo Light"/>
                <a:cs typeface="Microsoft GothicNeo Light"/>
              </a:rPr>
              <a:t>참고내용</a:t>
            </a:r>
            <a:r>
              <a:rPr lang="en-US" altLang="ko-KR">
                <a:ea typeface="Microsoft GothicNeo Light"/>
                <a:cs typeface="Microsoft GothicNeo Light"/>
              </a:rPr>
              <a:t>: </a:t>
            </a:r>
            <a:r>
              <a:rPr lang="en-US" altLang="ko-KR" err="1">
                <a:ea typeface="Microsoft GothicNeo Light"/>
                <a:cs typeface="Microsoft GothicNeo Light"/>
              </a:rPr>
              <a:t>디자인</a:t>
            </a:r>
            <a:r>
              <a:rPr lang="en-US" altLang="ko-KR">
                <a:ea typeface="Microsoft GothicNeo Light"/>
                <a:cs typeface="Microsoft GothicNeo Light"/>
              </a:rPr>
              <a:t>, </a:t>
            </a:r>
            <a:r>
              <a:rPr lang="en-US" altLang="ko-KR" err="1">
                <a:ea typeface="Microsoft GothicNeo Light"/>
                <a:cs typeface="Microsoft GothicNeo Light"/>
              </a:rPr>
              <a:t>상품</a:t>
            </a:r>
            <a:r>
              <a:rPr lang="en-US" altLang="ko-KR">
                <a:ea typeface="Microsoft GothicNeo Light"/>
                <a:cs typeface="Microsoft GothicNeo Light"/>
              </a:rPr>
              <a:t> data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E73F89-F762-753D-A866-91C49C2CCB6A}"/>
              </a:ext>
            </a:extLst>
          </p:cNvPr>
          <p:cNvSpPr txBox="1"/>
          <p:nvPr/>
        </p:nvSpPr>
        <p:spPr>
          <a:xfrm>
            <a:off x="5925205" y="6050016"/>
            <a:ext cx="42917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>
                <a:ea typeface="Microsoft GothicNeo Light"/>
                <a:cs typeface="Microsoft GothicNeo Light"/>
              </a:rPr>
              <a:t>Url</a:t>
            </a:r>
            <a:r>
              <a:rPr lang="ko-KR" altLang="en-US">
                <a:ea typeface="Microsoft GothicNeo Light"/>
                <a:cs typeface="Microsoft GothicNeo Light"/>
              </a:rPr>
              <a:t>: </a:t>
            </a:r>
            <a:r>
              <a:rPr lang="ko-KR">
                <a:ea typeface="+mn-lt"/>
                <a:cs typeface="+mn-lt"/>
                <a:hlinkClick r:id="rId5"/>
              </a:rPr>
              <a:t>https://</a:t>
            </a:r>
            <a:r>
              <a:rPr lang="en-US" altLang="ko-KR">
                <a:ea typeface="+mn-lt"/>
                <a:cs typeface="+mn-lt"/>
                <a:hlinkClick r:id="rId5"/>
              </a:rPr>
              <a:t>www</a:t>
            </a:r>
            <a:r>
              <a:rPr lang="ko-KR">
                <a:ea typeface="+mn-lt"/>
                <a:cs typeface="+mn-lt"/>
                <a:hlinkClick r:id="rId5"/>
              </a:rPr>
              <a:t>.</a:t>
            </a:r>
            <a:r>
              <a:rPr lang="en-US" altLang="ko-KR">
                <a:ea typeface="+mn-lt"/>
                <a:cs typeface="+mn-lt"/>
                <a:hlinkClick r:id="rId5"/>
              </a:rPr>
              <a:t>nike</a:t>
            </a:r>
            <a:r>
              <a:rPr lang="ko-KR">
                <a:ea typeface="+mn-lt"/>
                <a:cs typeface="+mn-lt"/>
                <a:hlinkClick r:id="rId5"/>
              </a:rPr>
              <a:t>.com</a:t>
            </a:r>
            <a:r>
              <a:rPr lang="en-US" altLang="ko-KR">
                <a:ea typeface="+mn-lt"/>
                <a:cs typeface="+mn-lt"/>
                <a:hlinkClick r:id="rId5"/>
              </a:rPr>
              <a:t>/kr</a:t>
            </a:r>
            <a:r>
              <a:rPr lang="en-US" altLang="ko-KR">
                <a:ea typeface="+mn-lt"/>
                <a:cs typeface="+mn-lt"/>
              </a:rPr>
              <a:t> </a:t>
            </a:r>
          </a:p>
          <a:p>
            <a:r>
              <a:rPr lang="en-US" altLang="ko-KR" err="1">
                <a:ea typeface="Microsoft GothicNeo Light"/>
                <a:cs typeface="Microsoft GothicNeo Light"/>
              </a:rPr>
              <a:t>참고내용</a:t>
            </a:r>
            <a:r>
              <a:rPr lang="en-US" altLang="ko-KR">
                <a:ea typeface="Microsoft GothicNeo Light"/>
                <a:cs typeface="Microsoft GothicNeo Light"/>
              </a:rPr>
              <a:t>: </a:t>
            </a:r>
            <a:r>
              <a:rPr lang="en-US" altLang="ko-KR" err="1">
                <a:ea typeface="Microsoft GothicNeo Light"/>
                <a:cs typeface="Microsoft GothicNeo Light"/>
              </a:rPr>
              <a:t>상품</a:t>
            </a:r>
            <a:r>
              <a:rPr lang="en-US" altLang="ko-KR">
                <a:ea typeface="Microsoft GothicNeo Light"/>
                <a:cs typeface="Microsoft GothicNeo Light"/>
              </a:rPr>
              <a:t> data 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38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3A61298-4504-EFB3-858E-32263CB2E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9905"/>
            <a:ext cx="3269673" cy="683490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ko-KR" altLang="en-US" sz="3200" dirty="0">
                <a:ea typeface="Microsoft GothicNeo"/>
                <a:cs typeface="Microsoft GothicNeo"/>
              </a:rPr>
              <a:t>개발환경</a:t>
            </a:r>
          </a:p>
        </p:txBody>
      </p:sp>
      <p:pic>
        <p:nvPicPr>
          <p:cNvPr id="11" name="그림 11" descr="텍스트, 실내, 컴퓨터이(가) 표시된 사진&#10;&#10;자동 생성된 설명">
            <a:extLst>
              <a:ext uri="{FF2B5EF4-FFF2-40B4-BE49-F238E27FC236}">
                <a16:creationId xmlns:a16="http://schemas.microsoft.com/office/drawing/2014/main" id="{DC06B002-07BE-01E1-E329-4DF42E056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866" y="132413"/>
            <a:ext cx="4295866" cy="64490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54695D-12D4-6EC2-2FA6-6638A02DBB50}"/>
              </a:ext>
            </a:extLst>
          </p:cNvPr>
          <p:cNvSpPr txBox="1"/>
          <p:nvPr/>
        </p:nvSpPr>
        <p:spPr>
          <a:xfrm>
            <a:off x="342383" y="1503676"/>
            <a:ext cx="5883797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ko-KR" altLang="en-US" dirty="0">
                <a:ea typeface="Microsoft GothicNeo Light"/>
                <a:cs typeface="Microsoft GothicNeo Light"/>
              </a:rPr>
              <a:t>IDE: STS4, VS CODE</a:t>
            </a:r>
          </a:p>
          <a:p>
            <a:pPr marL="285750" indent="-285750">
              <a:buFont typeface="Wingdings"/>
              <a:buChar char="§"/>
            </a:pPr>
            <a:endParaRPr lang="ko-KR" altLang="en-US" dirty="0">
              <a:ea typeface="Microsoft GothicNeo Light"/>
              <a:cs typeface="Microsoft GothicNeo Light"/>
            </a:endParaRPr>
          </a:p>
          <a:p>
            <a:pPr marL="285750" indent="-285750">
              <a:buFont typeface="Wingdings"/>
              <a:buChar char="§"/>
            </a:pPr>
            <a:r>
              <a:rPr lang="ko-KR" altLang="en-US" dirty="0" err="1">
                <a:ea typeface="Microsoft GothicNeo Light"/>
                <a:cs typeface="Microsoft GothicNeo Light"/>
              </a:rPr>
              <a:t>Framework</a:t>
            </a:r>
            <a:r>
              <a:rPr lang="ko-KR" altLang="en-US" dirty="0">
                <a:ea typeface="Microsoft GothicNeo Light"/>
                <a:cs typeface="Microsoft GothicNeo Light"/>
              </a:rPr>
              <a:t>: </a:t>
            </a:r>
            <a:r>
              <a:rPr lang="ko-KR" altLang="en-US" dirty="0" err="1">
                <a:ea typeface="Microsoft GothicNeo Light"/>
                <a:cs typeface="Microsoft GothicNeo Light"/>
              </a:rPr>
              <a:t>Spring</a:t>
            </a:r>
            <a:r>
              <a:rPr lang="ko-KR" altLang="en-US" dirty="0">
                <a:ea typeface="Microsoft GothicNeo Light"/>
                <a:cs typeface="Microsoft GothicNeo Light"/>
              </a:rPr>
              <a:t> </a:t>
            </a:r>
            <a:r>
              <a:rPr lang="ko-KR" altLang="en-US" dirty="0" err="1">
                <a:ea typeface="Microsoft GothicNeo Light"/>
                <a:cs typeface="Microsoft GothicNeo Light"/>
              </a:rPr>
              <a:t>Boot</a:t>
            </a:r>
            <a:r>
              <a:rPr lang="ko-KR" altLang="en-US" dirty="0">
                <a:ea typeface="Microsoft GothicNeo Light"/>
                <a:cs typeface="Microsoft GothicNeo Light"/>
              </a:rPr>
              <a:t> 2.6.6</a:t>
            </a:r>
          </a:p>
          <a:p>
            <a:pPr marL="742950" lvl="1" indent="-285750">
              <a:buFont typeface="Calibri"/>
              <a:buChar char="-"/>
            </a:pPr>
            <a:r>
              <a:rPr lang="ko-KR" altLang="en-US" dirty="0" err="1">
                <a:ea typeface="Microsoft GothicNeo Light"/>
                <a:cs typeface="Microsoft GothicNeo Light"/>
              </a:rPr>
              <a:t>Maven</a:t>
            </a:r>
            <a:r>
              <a:rPr lang="ko-KR" altLang="en-US" dirty="0">
                <a:ea typeface="Microsoft GothicNeo Light"/>
                <a:cs typeface="Microsoft GothicNeo Light"/>
              </a:rPr>
              <a:t> </a:t>
            </a:r>
            <a:r>
              <a:rPr lang="ko-KR" altLang="en-US" dirty="0" err="1">
                <a:ea typeface="Microsoft GothicNeo Light"/>
                <a:cs typeface="Microsoft GothicNeo Light"/>
              </a:rPr>
              <a:t>project</a:t>
            </a:r>
            <a:endParaRPr lang="ko-KR" altLang="en-US" dirty="0">
              <a:ea typeface="Microsoft GothicNeo Light"/>
              <a:cs typeface="Microsoft GothicNeo Light"/>
            </a:endParaRPr>
          </a:p>
          <a:p>
            <a:pPr marL="742950" lvl="1" indent="-285750">
              <a:buFont typeface="Calibri"/>
              <a:buChar char="-"/>
            </a:pPr>
            <a:r>
              <a:rPr lang="ko-KR" altLang="en-US" dirty="0" err="1">
                <a:ea typeface="Microsoft GothicNeo Light"/>
                <a:cs typeface="Microsoft GothicNeo Light"/>
              </a:rPr>
              <a:t>Java</a:t>
            </a:r>
            <a:r>
              <a:rPr lang="ko-KR" altLang="en-US" dirty="0">
                <a:ea typeface="Microsoft GothicNeo Light"/>
                <a:cs typeface="Microsoft GothicNeo Light"/>
              </a:rPr>
              <a:t> 11</a:t>
            </a:r>
          </a:p>
          <a:p>
            <a:pPr marL="742950" indent="-285750">
              <a:buFont typeface="Calibri"/>
              <a:buChar char="-"/>
            </a:pPr>
            <a:r>
              <a:rPr lang="ko-KR" altLang="en-US" dirty="0" err="1">
                <a:ea typeface="Microsoft GothicNeo Light"/>
                <a:cs typeface="Microsoft GothicNeo Light"/>
              </a:rPr>
              <a:t>Dependency</a:t>
            </a:r>
            <a:r>
              <a:rPr lang="ko-KR" altLang="en-US" dirty="0">
                <a:ea typeface="Microsoft GothicNeo Light"/>
                <a:cs typeface="Microsoft GothicNeo Light"/>
              </a:rPr>
              <a:t> : </a:t>
            </a:r>
            <a:r>
              <a:rPr lang="ko-KR" altLang="en-US" dirty="0" err="1">
                <a:ea typeface="Microsoft GothicNeo Light"/>
                <a:cs typeface="Microsoft GothicNeo Light"/>
              </a:rPr>
              <a:t>Lombok</a:t>
            </a:r>
            <a:r>
              <a:rPr lang="ko-KR" altLang="en-US" dirty="0">
                <a:ea typeface="Microsoft GothicNeo Light"/>
                <a:cs typeface="Microsoft GothicNeo Light"/>
              </a:rPr>
              <a:t>, </a:t>
            </a:r>
            <a:r>
              <a:rPr lang="ko-KR" altLang="en-US" dirty="0" err="1">
                <a:ea typeface="Microsoft GothicNeo Light"/>
                <a:cs typeface="Microsoft GothicNeo Light"/>
              </a:rPr>
              <a:t>Spring</a:t>
            </a:r>
            <a:r>
              <a:rPr lang="ko-KR" altLang="en-US" dirty="0">
                <a:ea typeface="Microsoft GothicNeo Light"/>
                <a:cs typeface="Microsoft GothicNeo Light"/>
              </a:rPr>
              <a:t> </a:t>
            </a:r>
            <a:r>
              <a:rPr lang="ko-KR" altLang="en-US" dirty="0" err="1">
                <a:ea typeface="Microsoft GothicNeo Light"/>
                <a:cs typeface="Microsoft GothicNeo Light"/>
              </a:rPr>
              <a:t>Web</a:t>
            </a:r>
            <a:r>
              <a:rPr lang="ko-KR" altLang="en-US" dirty="0">
                <a:ea typeface="Microsoft GothicNeo Light"/>
                <a:cs typeface="Microsoft GothicNeo Light"/>
              </a:rPr>
              <a:t>, </a:t>
            </a:r>
            <a:r>
              <a:rPr lang="ko-KR" altLang="en-US" dirty="0" err="1">
                <a:ea typeface="Microsoft GothicNeo Light"/>
                <a:cs typeface="Microsoft GothicNeo Light"/>
              </a:rPr>
              <a:t>Spring</a:t>
            </a:r>
            <a:r>
              <a:rPr lang="ko-KR" altLang="en-US" dirty="0">
                <a:ea typeface="Microsoft GothicNeo Light"/>
                <a:cs typeface="Microsoft GothicNeo Light"/>
              </a:rPr>
              <a:t> </a:t>
            </a:r>
            <a:r>
              <a:rPr lang="ko-KR" altLang="en-US" dirty="0" err="1">
                <a:ea typeface="Microsoft GothicNeo Light"/>
                <a:cs typeface="Microsoft GothicNeo Light"/>
              </a:rPr>
              <a:t>Security</a:t>
            </a:r>
            <a:r>
              <a:rPr lang="ko-KR" altLang="en-US" dirty="0">
                <a:ea typeface="Microsoft GothicNeo Light"/>
                <a:cs typeface="Microsoft GothicNeo Light"/>
              </a:rPr>
              <a:t>, </a:t>
            </a:r>
            <a:r>
              <a:rPr lang="ko-KR" dirty="0" err="1">
                <a:ea typeface="Microsoft GothicNeo Light"/>
                <a:cs typeface="Microsoft GothicNeo Light"/>
              </a:rPr>
              <a:t>MyBatis</a:t>
            </a:r>
            <a:r>
              <a:rPr lang="ko-KR" dirty="0">
                <a:ea typeface="Microsoft GothicNeo Light"/>
                <a:cs typeface="Microsoft GothicNeo Light"/>
              </a:rPr>
              <a:t>, </a:t>
            </a:r>
            <a:r>
              <a:rPr lang="ko-KR" dirty="0" err="1">
                <a:ea typeface="Microsoft GothicNeo Light"/>
                <a:cs typeface="Microsoft GothicNeo Light"/>
              </a:rPr>
              <a:t>MySQL</a:t>
            </a:r>
            <a:r>
              <a:rPr lang="ko-KR" dirty="0">
                <a:ea typeface="Microsoft GothicNeo Light"/>
                <a:cs typeface="Microsoft GothicNeo Light"/>
              </a:rPr>
              <a:t>, </a:t>
            </a:r>
            <a:r>
              <a:rPr lang="ko-KR" dirty="0" err="1">
                <a:ea typeface="Microsoft GothicNeo Light"/>
                <a:cs typeface="Microsoft GothicNeo Light"/>
              </a:rPr>
              <a:t>Validation</a:t>
            </a:r>
            <a:r>
              <a:rPr lang="en-US" altLang="ko-KR" dirty="0">
                <a:ea typeface="Microsoft GothicNeo Light"/>
                <a:cs typeface="Microsoft GothicNeo Light"/>
              </a:rPr>
              <a:t>,</a:t>
            </a:r>
            <a:r>
              <a:rPr lang="ko-KR" altLang="en-US" dirty="0">
                <a:ea typeface="Microsoft GothicNeo Light"/>
                <a:cs typeface="Microsoft GothicNeo Light"/>
              </a:rPr>
              <a:t> AOP, </a:t>
            </a:r>
            <a:endParaRPr lang="en-US" altLang="ko-KR" dirty="0">
              <a:ea typeface="Microsoft GothicNeo Light"/>
              <a:cs typeface="Microsoft GothicNeo Light"/>
            </a:endParaRPr>
          </a:p>
          <a:p>
            <a:pPr marL="457200"/>
            <a:r>
              <a:rPr lang="ko-KR" altLang="en-US" dirty="0">
                <a:ea typeface="Microsoft GothicNeo Light"/>
                <a:cs typeface="Microsoft GothicNeo Light"/>
              </a:rPr>
              <a:t>     JWT, Oauth2, </a:t>
            </a:r>
            <a:r>
              <a:rPr lang="ko-KR" altLang="en-US" dirty="0" err="1">
                <a:ea typeface="Microsoft GothicNeo Light"/>
                <a:cs typeface="Microsoft GothicNeo Light"/>
              </a:rPr>
              <a:t>Spring</a:t>
            </a:r>
            <a:r>
              <a:rPr lang="ko-KR" altLang="en-US" dirty="0">
                <a:ea typeface="Microsoft GothicNeo Light"/>
                <a:cs typeface="Microsoft GothicNeo Light"/>
              </a:rPr>
              <a:t> </a:t>
            </a:r>
            <a:r>
              <a:rPr lang="ko-KR" altLang="en-US" dirty="0" err="1">
                <a:ea typeface="Microsoft GothicNeo Light"/>
                <a:cs typeface="Microsoft GothicNeo Light"/>
              </a:rPr>
              <a:t>mail</a:t>
            </a:r>
            <a:endParaRPr lang="ko-KR" altLang="en-US" dirty="0">
              <a:ea typeface="Microsoft GothicNeo Light"/>
              <a:cs typeface="Microsoft GothicNeo Light"/>
            </a:endParaRPr>
          </a:p>
          <a:p>
            <a:pPr marL="457200"/>
            <a:endParaRPr lang="ko-KR" altLang="en-US" dirty="0">
              <a:ea typeface="Microsoft GothicNeo Light"/>
              <a:cs typeface="Microsoft GothicNeo Light"/>
            </a:endParaRPr>
          </a:p>
          <a:p>
            <a:pPr marL="285750" indent="-285750">
              <a:buFont typeface="Wingdings"/>
              <a:buChar char="§"/>
            </a:pPr>
            <a:r>
              <a:rPr lang="ko-KR" altLang="en-US" dirty="0">
                <a:ea typeface="Microsoft GothicNeo Light"/>
                <a:cs typeface="Microsoft GothicNeo Light"/>
              </a:rPr>
              <a:t>DBMS: MYSQL </a:t>
            </a:r>
            <a:r>
              <a:rPr lang="ko-KR" altLang="en-US" dirty="0" err="1">
                <a:ea typeface="Microsoft GothicNeo Light"/>
                <a:cs typeface="Microsoft GothicNeo Light"/>
              </a:rPr>
              <a:t>Workbench</a:t>
            </a:r>
            <a:r>
              <a:rPr lang="ko-KR" altLang="en-US" dirty="0">
                <a:ea typeface="Microsoft GothicNeo Light"/>
                <a:cs typeface="Microsoft GothicNeo Light"/>
              </a:rPr>
              <a:t> 8.0 CE</a:t>
            </a:r>
          </a:p>
          <a:p>
            <a:pPr marL="285750" indent="-285750">
              <a:buFont typeface="Wingdings"/>
              <a:buChar char="§"/>
            </a:pPr>
            <a:r>
              <a:rPr lang="ko-KR" altLang="en-US" dirty="0">
                <a:ea typeface="Microsoft GothicNeo Light"/>
                <a:cs typeface="Microsoft GothicNeo Light"/>
              </a:rPr>
              <a:t>형상관리 : </a:t>
            </a:r>
            <a:r>
              <a:rPr lang="ko-KR" altLang="en-US" dirty="0" err="1">
                <a:ea typeface="Microsoft GothicNeo Light"/>
                <a:cs typeface="Microsoft GothicNeo Light"/>
              </a:rPr>
              <a:t>git</a:t>
            </a:r>
            <a:endParaRPr lang="ko-KR" altLang="en-US" dirty="0">
              <a:ea typeface="Microsoft GothicNeo Light"/>
              <a:cs typeface="Microsoft GothicNeo Light"/>
            </a:endParaRPr>
          </a:p>
          <a:p>
            <a:pPr marL="285750" indent="-285750">
              <a:buFont typeface="Wingdings"/>
              <a:buChar char="§"/>
            </a:pPr>
            <a:r>
              <a:rPr lang="ko-KR" altLang="en-US" dirty="0">
                <a:ea typeface="Microsoft GothicNeo Light"/>
                <a:cs typeface="Microsoft GothicNeo Light"/>
              </a:rPr>
              <a:t>Server: </a:t>
            </a:r>
          </a:p>
          <a:p>
            <a:pPr lvl="1"/>
            <a:r>
              <a:rPr lang="ko-KR" altLang="en-US" dirty="0">
                <a:ea typeface="Microsoft GothicNeo Light"/>
                <a:cs typeface="Microsoft GothicNeo Light"/>
              </a:rPr>
              <a:t>- WEB, WAS : Apache </a:t>
            </a:r>
            <a:r>
              <a:rPr lang="ko-KR" altLang="en-US" dirty="0" err="1">
                <a:ea typeface="Microsoft GothicNeo Light"/>
                <a:cs typeface="Microsoft GothicNeo Light"/>
              </a:rPr>
              <a:t>Tomcat</a:t>
            </a:r>
            <a:endParaRPr lang="ko-KR" altLang="en-US" dirty="0">
              <a:ea typeface="Microsoft GothicNeo Light"/>
              <a:cs typeface="Microsoft GothicNeo Light"/>
            </a:endParaRPr>
          </a:p>
          <a:p>
            <a:pPr lvl="1"/>
            <a:r>
              <a:rPr lang="ko-KR" dirty="0">
                <a:ea typeface="Microsoft GothicNeo Light"/>
                <a:cs typeface="Microsoft GothicNeo Light"/>
              </a:rPr>
              <a:t>- DB : AWS RDS_MYSQL (8.0.28)</a:t>
            </a:r>
          </a:p>
          <a:p>
            <a:pPr lvl="1"/>
            <a:endParaRPr lang="ko-KR" altLang="en-US" dirty="0">
              <a:ea typeface="Microsoft GothicNeo Light"/>
              <a:cs typeface="Microsoft GothicNeo Light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DE80A4-955E-3E67-DD11-13C262F7F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652" y="186208"/>
            <a:ext cx="3756231" cy="78344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ea typeface="Microsoft GothicNeo"/>
                <a:cs typeface="Microsoft GothicNeo"/>
              </a:rPr>
              <a:t>메뉴 구조도</a:t>
            </a:r>
            <a:r>
              <a:rPr lang="ko-KR" altLang="en-US" dirty="0">
                <a:ea typeface="Microsoft GothicNeo"/>
                <a:cs typeface="Microsoft GothicNeo"/>
              </a:rPr>
              <a:t/>
            </a:r>
            <a:br>
              <a:rPr lang="ko-KR" altLang="en-US" dirty="0">
                <a:ea typeface="Microsoft GothicNeo"/>
                <a:cs typeface="Microsoft GothicNeo"/>
              </a:rPr>
            </a:br>
            <a:r>
              <a:rPr lang="ko-KR" altLang="en-US" sz="1800" dirty="0">
                <a:ea typeface="Microsoft GothicNeo"/>
                <a:cs typeface="Microsoft GothicNeo"/>
              </a:rPr>
              <a:t>(</a:t>
            </a:r>
            <a:r>
              <a:rPr lang="ko-KR" altLang="en-US" sz="1800" dirty="0" err="1">
                <a:ea typeface="Microsoft GothicNeo"/>
                <a:cs typeface="Microsoft GothicNeo"/>
              </a:rPr>
              <a:t>User</a:t>
            </a:r>
            <a:r>
              <a:rPr lang="ko-KR" altLang="en-US" sz="1800" dirty="0">
                <a:ea typeface="Microsoft GothicNeo"/>
                <a:cs typeface="Microsoft GothicNeo"/>
              </a:rPr>
              <a:t>)</a:t>
            </a: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D0DDD791-1C41-95E3-197D-D0E726243F75}"/>
              </a:ext>
            </a:extLst>
          </p:cNvPr>
          <p:cNvSpPr/>
          <p:nvPr/>
        </p:nvSpPr>
        <p:spPr>
          <a:xfrm>
            <a:off x="3979635" y="1801007"/>
            <a:ext cx="3809999" cy="5551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ea typeface="Microsoft GothicNeo Light"/>
                <a:cs typeface="Microsoft GothicNeo Light"/>
              </a:rPr>
              <a:t>메인페이지</a:t>
            </a:r>
            <a:endParaRPr lang="ko-KR" altLang="en-US" dirty="0">
              <a:ea typeface="Microsoft GothicNeo Light"/>
              <a:cs typeface="Microsoft GothicNeo Light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0F58C34C-A761-AEEE-DD08-19A076544B5F}"/>
              </a:ext>
            </a:extLst>
          </p:cNvPr>
          <p:cNvSpPr/>
          <p:nvPr/>
        </p:nvSpPr>
        <p:spPr>
          <a:xfrm>
            <a:off x="812551" y="3196604"/>
            <a:ext cx="2111827" cy="3265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ea typeface="Microsoft GothicNeo Light"/>
                <a:cs typeface="Microsoft GothicNeo Light"/>
              </a:rPr>
              <a:t>로그인페이지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EA4793-A8D1-A538-D082-A32C10F4F0E8}"/>
              </a:ext>
            </a:extLst>
          </p:cNvPr>
          <p:cNvSpPr/>
          <p:nvPr/>
        </p:nvSpPr>
        <p:spPr>
          <a:xfrm>
            <a:off x="812552" y="3517732"/>
            <a:ext cx="2111827" cy="16328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로그인(SNS 로그인)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회원가입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비밀번호 찾기</a:t>
            </a:r>
          </a:p>
          <a:p>
            <a:pPr algn="ctr"/>
            <a:endParaRPr lang="ko-KR" altLang="en-US">
              <a:solidFill>
                <a:schemeClr val="tx1"/>
              </a:solidFill>
              <a:ea typeface="Microsoft GothicNeo Light"/>
              <a:cs typeface="Microsoft GothicNeo Light"/>
            </a:endParaRPr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8AB8D271-218C-2B7E-911B-B89DE9E676B7}"/>
              </a:ext>
            </a:extLst>
          </p:cNvPr>
          <p:cNvSpPr/>
          <p:nvPr/>
        </p:nvSpPr>
        <p:spPr>
          <a:xfrm>
            <a:off x="3621065" y="3196603"/>
            <a:ext cx="2111827" cy="3265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Microsoft GothicNeo Light"/>
                <a:cs typeface="Microsoft GothicNeo Light"/>
              </a:rPr>
              <a:t>마이페이지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C81CB1-4013-9C88-A6AE-24FF4F737C45}"/>
              </a:ext>
            </a:extLst>
          </p:cNvPr>
          <p:cNvSpPr/>
          <p:nvPr/>
        </p:nvSpPr>
        <p:spPr>
          <a:xfrm>
            <a:off x="3621066" y="3485074"/>
            <a:ext cx="2111827" cy="27214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프로필 설정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주소 (</a:t>
            </a:r>
            <a:r>
              <a:rPr lang="ko-KR" altLang="en-US" sz="1400" err="1">
                <a:solidFill>
                  <a:schemeClr val="tx1"/>
                </a:solidFill>
                <a:ea typeface="Microsoft GothicNeo Light"/>
                <a:cs typeface="Microsoft GothicNeo Light"/>
              </a:rPr>
              <a:t>등록,수정,삭제</a:t>
            </a:r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)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문의 (등록, 조회)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구매한 상품 조회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상품 리뷰 등록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회원탈퇴</a:t>
            </a:r>
          </a:p>
          <a:p>
            <a:pPr algn="ctr"/>
            <a:endParaRPr lang="ko-KR" altLang="en-US">
              <a:solidFill>
                <a:schemeClr val="tx1"/>
              </a:solidFill>
              <a:ea typeface="Microsoft GothicNeo Light"/>
              <a:cs typeface="Microsoft GothicNeo Light"/>
            </a:endParaRPr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89F00ECD-C487-7C1E-B215-39149B4B8955}"/>
              </a:ext>
            </a:extLst>
          </p:cNvPr>
          <p:cNvSpPr/>
          <p:nvPr/>
        </p:nvSpPr>
        <p:spPr>
          <a:xfrm>
            <a:off x="6440465" y="3153060"/>
            <a:ext cx="2111827" cy="3265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Microsoft GothicNeo Light"/>
                <a:cs typeface="Microsoft GothicNeo Light"/>
              </a:rPr>
              <a:t>상품페이지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98F687-7551-8E43-858B-4AE2C8D000B1}"/>
              </a:ext>
            </a:extLst>
          </p:cNvPr>
          <p:cNvSpPr/>
          <p:nvPr/>
        </p:nvSpPr>
        <p:spPr>
          <a:xfrm>
            <a:off x="6440466" y="3485073"/>
            <a:ext cx="2111827" cy="21503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카테고리별 상품 조회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상품이름 검색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장바구니 (</a:t>
            </a:r>
            <a:r>
              <a:rPr lang="ko-KR" altLang="en-US" sz="1400" err="1">
                <a:solidFill>
                  <a:schemeClr val="tx1"/>
                </a:solidFill>
                <a:ea typeface="Microsoft GothicNeo Light"/>
                <a:cs typeface="Microsoft GothicNeo Light"/>
              </a:rPr>
              <a:t>등록,수정,삭제</a:t>
            </a:r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)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상품 리뷰 (조회, 수정)</a:t>
            </a:r>
          </a:p>
          <a:p>
            <a:pPr algn="ctr"/>
            <a:endParaRPr lang="ko-KR" altLang="en-US">
              <a:solidFill>
                <a:schemeClr val="tx1"/>
              </a:solidFill>
              <a:ea typeface="Microsoft GothicNeo Light"/>
              <a:cs typeface="Microsoft GothicNeo Light"/>
            </a:endParaRPr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829A6DE0-26FE-3D90-5C81-3125EBB57B37}"/>
              </a:ext>
            </a:extLst>
          </p:cNvPr>
          <p:cNvSpPr/>
          <p:nvPr/>
        </p:nvSpPr>
        <p:spPr>
          <a:xfrm>
            <a:off x="9205436" y="3163945"/>
            <a:ext cx="2111827" cy="3265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Microsoft GothicNeo Light"/>
                <a:cs typeface="Microsoft GothicNeo Light"/>
              </a:rPr>
              <a:t>결제페이지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498748-19F6-343A-D97F-6F587BB48E96}"/>
              </a:ext>
            </a:extLst>
          </p:cNvPr>
          <p:cNvSpPr/>
          <p:nvPr/>
        </p:nvSpPr>
        <p:spPr>
          <a:xfrm>
            <a:off x="9205437" y="3495959"/>
            <a:ext cx="2111827" cy="12083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구매할 상품 선택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주소 등록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상품 주문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32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DE80A4-955E-3E67-DD11-13C262F7F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2684"/>
            <a:ext cx="3765468" cy="8107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ea typeface="Microsoft GothicNeo"/>
                <a:cs typeface="Microsoft GothicNeo"/>
              </a:rPr>
              <a:t>메뉴 구조도</a:t>
            </a:r>
            <a:r>
              <a:rPr lang="ko-KR" altLang="en-US" dirty="0">
                <a:ea typeface="Microsoft GothicNeo"/>
                <a:cs typeface="Microsoft GothicNeo"/>
              </a:rPr>
              <a:t/>
            </a:r>
            <a:br>
              <a:rPr lang="ko-KR" altLang="en-US" dirty="0">
                <a:ea typeface="Microsoft GothicNeo"/>
                <a:cs typeface="Microsoft GothicNeo"/>
              </a:rPr>
            </a:br>
            <a:r>
              <a:rPr lang="ko-KR" altLang="en-US" sz="1800" dirty="0">
                <a:ea typeface="Microsoft GothicNeo"/>
                <a:cs typeface="Microsoft GothicNeo"/>
              </a:rPr>
              <a:t>(</a:t>
            </a:r>
            <a:r>
              <a:rPr lang="ko-KR" altLang="en-US" sz="1800" dirty="0" err="1">
                <a:ea typeface="Microsoft GothicNeo"/>
                <a:cs typeface="Microsoft GothicNeo"/>
              </a:rPr>
              <a:t>Admin</a:t>
            </a:r>
            <a:r>
              <a:rPr lang="ko-KR" altLang="en-US" sz="1800" dirty="0">
                <a:ea typeface="Microsoft GothicNeo"/>
                <a:cs typeface="Microsoft GothicNeo"/>
              </a:rPr>
              <a:t>)</a:t>
            </a: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D0DDD791-1C41-95E3-197D-D0E726243F75}"/>
              </a:ext>
            </a:extLst>
          </p:cNvPr>
          <p:cNvSpPr/>
          <p:nvPr/>
        </p:nvSpPr>
        <p:spPr>
          <a:xfrm>
            <a:off x="3977324" y="1651906"/>
            <a:ext cx="3809999" cy="5551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ea typeface="Microsoft GothicNeo Light"/>
                <a:cs typeface="Microsoft GothicNeo Light"/>
              </a:rPr>
              <a:t>관리자페이지</a:t>
            </a: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0F58C34C-A761-AEEE-DD08-19A076544B5F}"/>
              </a:ext>
            </a:extLst>
          </p:cNvPr>
          <p:cNvSpPr/>
          <p:nvPr/>
        </p:nvSpPr>
        <p:spPr>
          <a:xfrm>
            <a:off x="784843" y="2854859"/>
            <a:ext cx="2111827" cy="3265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Microsoft GothicNeo Light"/>
                <a:cs typeface="Microsoft GothicNeo Light"/>
              </a:rPr>
              <a:t>상품페이지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EA4793-A8D1-A538-D082-A32C10F4F0E8}"/>
              </a:ext>
            </a:extLst>
          </p:cNvPr>
          <p:cNvSpPr/>
          <p:nvPr/>
        </p:nvSpPr>
        <p:spPr>
          <a:xfrm>
            <a:off x="784844" y="3175987"/>
            <a:ext cx="2111827" cy="12518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상품 등록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상품 수정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상품 품절</a:t>
            </a:r>
          </a:p>
          <a:p>
            <a:pPr algn="ctr"/>
            <a:endParaRPr lang="ko-KR" altLang="en-US">
              <a:solidFill>
                <a:schemeClr val="tx1"/>
              </a:solidFill>
              <a:ea typeface="Microsoft GothicNeo Light"/>
              <a:cs typeface="Microsoft GothicNeo Light"/>
            </a:endParaRPr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8AB8D271-218C-2B7E-911B-B89DE9E676B7}"/>
              </a:ext>
            </a:extLst>
          </p:cNvPr>
          <p:cNvSpPr/>
          <p:nvPr/>
        </p:nvSpPr>
        <p:spPr>
          <a:xfrm>
            <a:off x="3593357" y="2833087"/>
            <a:ext cx="2111827" cy="3265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Microsoft GothicNeo Light"/>
                <a:cs typeface="Microsoft GothicNeo Light"/>
              </a:rPr>
              <a:t>리뷰페이지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C81CB1-4013-9C88-A6AE-24FF4F737C45}"/>
              </a:ext>
            </a:extLst>
          </p:cNvPr>
          <p:cNvSpPr/>
          <p:nvPr/>
        </p:nvSpPr>
        <p:spPr>
          <a:xfrm>
            <a:off x="3593358" y="3143329"/>
            <a:ext cx="2111827" cy="12518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리뷰 삭제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리뷰 답변</a:t>
            </a:r>
          </a:p>
          <a:p>
            <a:pPr algn="ctr"/>
            <a:endParaRPr lang="ko-KR" altLang="en-US">
              <a:solidFill>
                <a:schemeClr val="tx1"/>
              </a:solidFill>
              <a:ea typeface="Microsoft GothicNeo Light"/>
              <a:cs typeface="Microsoft GothicNeo Light"/>
            </a:endParaRPr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89F00ECD-C487-7C1E-B215-39149B4B8955}"/>
              </a:ext>
            </a:extLst>
          </p:cNvPr>
          <p:cNvSpPr/>
          <p:nvPr/>
        </p:nvSpPr>
        <p:spPr>
          <a:xfrm>
            <a:off x="6412757" y="2811315"/>
            <a:ext cx="2111827" cy="3265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Microsoft GothicNeo Light"/>
                <a:cs typeface="Microsoft GothicNeo Light"/>
              </a:rPr>
              <a:t>공지페이지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98F687-7551-8E43-858B-4AE2C8D000B1}"/>
              </a:ext>
            </a:extLst>
          </p:cNvPr>
          <p:cNvSpPr/>
          <p:nvPr/>
        </p:nvSpPr>
        <p:spPr>
          <a:xfrm>
            <a:off x="6412758" y="3143329"/>
            <a:ext cx="2111827" cy="25690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팝업  등록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팝업 수정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팝업 삭제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공지 등록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공지 수정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공지 삭제</a:t>
            </a:r>
          </a:p>
          <a:p>
            <a:pPr algn="ctr"/>
            <a:endParaRPr lang="ko-KR" altLang="en-US">
              <a:solidFill>
                <a:schemeClr val="tx1"/>
              </a:solidFill>
              <a:ea typeface="Microsoft GothicNeo Light"/>
              <a:cs typeface="Microsoft GothicNeo Light"/>
            </a:endParaRPr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829A6DE0-26FE-3D90-5C81-3125EBB57B37}"/>
              </a:ext>
            </a:extLst>
          </p:cNvPr>
          <p:cNvSpPr/>
          <p:nvPr/>
        </p:nvSpPr>
        <p:spPr>
          <a:xfrm>
            <a:off x="9177728" y="2822200"/>
            <a:ext cx="2111827" cy="3265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Microsoft GothicNeo Light"/>
                <a:cs typeface="Microsoft GothicNeo Light"/>
              </a:rPr>
              <a:t>문의페이지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498748-19F6-343A-D97F-6F587BB48E96}"/>
              </a:ext>
            </a:extLst>
          </p:cNvPr>
          <p:cNvSpPr/>
          <p:nvPr/>
        </p:nvSpPr>
        <p:spPr>
          <a:xfrm>
            <a:off x="9177729" y="3154214"/>
            <a:ext cx="2111827" cy="12083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문의 조회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문의 답변</a:t>
            </a:r>
          </a:p>
        </p:txBody>
      </p:sp>
      <p:sp>
        <p:nvSpPr>
          <p:cNvPr id="5" name="사각형: 둥근 위쪽 모서리 4">
            <a:extLst>
              <a:ext uri="{FF2B5EF4-FFF2-40B4-BE49-F238E27FC236}">
                <a16:creationId xmlns:a16="http://schemas.microsoft.com/office/drawing/2014/main" id="{DC15F769-8679-47AA-0F0E-FEA720CE9C3D}"/>
              </a:ext>
            </a:extLst>
          </p:cNvPr>
          <p:cNvSpPr/>
          <p:nvPr/>
        </p:nvSpPr>
        <p:spPr>
          <a:xfrm>
            <a:off x="3604242" y="4727201"/>
            <a:ext cx="2111827" cy="3265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Microsoft GothicNeo Light"/>
                <a:cs typeface="Microsoft GothicNeo Light"/>
              </a:rPr>
              <a:t>매출페이지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85EBB9-8047-8261-F6F7-56DCA2B0712F}"/>
              </a:ext>
            </a:extLst>
          </p:cNvPr>
          <p:cNvSpPr/>
          <p:nvPr/>
        </p:nvSpPr>
        <p:spPr>
          <a:xfrm>
            <a:off x="3604243" y="5059214"/>
            <a:ext cx="2111827" cy="17199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err="1">
                <a:solidFill>
                  <a:schemeClr val="tx1"/>
                </a:solidFill>
                <a:ea typeface="Microsoft GothicNeo Light"/>
                <a:cs typeface="Microsoft GothicNeo Light"/>
              </a:rPr>
              <a:t>날짜별</a:t>
            </a:r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 매출액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판매량 순위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매출액 순위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 err="1">
                <a:solidFill>
                  <a:schemeClr val="tx1"/>
                </a:solidFill>
                <a:ea typeface="Microsoft GothicNeo Light"/>
                <a:cs typeface="Microsoft GothicNeo Light"/>
              </a:rPr>
              <a:t>결재액</a:t>
            </a:r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 순위</a:t>
            </a:r>
          </a:p>
          <a:p>
            <a:pPr algn="ctr"/>
            <a:endParaRPr lang="ko-KR" altLang="en-US">
              <a:solidFill>
                <a:schemeClr val="tx1"/>
              </a:solidFill>
              <a:ea typeface="Microsoft GothicNeo Light"/>
              <a:cs typeface="Microsoft GothicNeo Light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01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FFDD1-D715-00CA-DC82-C11583EA3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0909"/>
            <a:ext cx="3075709" cy="79432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ea typeface="Microsoft GothicNeo"/>
                <a:cs typeface="Microsoft GothicNeo"/>
              </a:rPr>
              <a:t>API 명세서</a:t>
            </a:r>
          </a:p>
        </p:txBody>
      </p:sp>
      <p:pic>
        <p:nvPicPr>
          <p:cNvPr id="3" name="그림 3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21C1655B-06A0-D2D1-7537-DE130747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9" y="1245793"/>
            <a:ext cx="5736771" cy="5008670"/>
          </a:xfrm>
          <a:prstGeom prst="rect">
            <a:avLst/>
          </a:prstGeom>
        </p:spPr>
      </p:pic>
      <p:pic>
        <p:nvPicPr>
          <p:cNvPr id="4" name="그림 4" descr="텍스트, 영수증, 문서이(가) 표시된 사진&#10;&#10;자동 생성된 설명">
            <a:extLst>
              <a:ext uri="{FF2B5EF4-FFF2-40B4-BE49-F238E27FC236}">
                <a16:creationId xmlns:a16="http://schemas.microsoft.com/office/drawing/2014/main" id="{E417AC55-E34F-7593-6C8C-F7BD400C5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229" y="1248594"/>
            <a:ext cx="5595257" cy="5024839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5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TC104033937[[fn=Vapor Trail]]</Template>
  <TotalTime>182</TotalTime>
  <Words>511</Words>
  <Application>Microsoft Office PowerPoint</Application>
  <PresentationFormat>와이드스크린</PresentationFormat>
  <Paragraphs>211</Paragraphs>
  <Slides>21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Microsoft GothicNeo</vt:lpstr>
      <vt:lpstr>Microsoft GothicNeo Light</vt:lpstr>
      <vt:lpstr>맑은 고딕</vt:lpstr>
      <vt:lpstr>Arial</vt:lpstr>
      <vt:lpstr>Calibri</vt:lpstr>
      <vt:lpstr>Wingdings</vt:lpstr>
      <vt:lpstr>AngleLinesVTI</vt:lpstr>
      <vt:lpstr>온라인 쇼핑몰 'ANDROG'  </vt:lpstr>
      <vt:lpstr>목차</vt:lpstr>
      <vt:lpstr>프로젝트 개요</vt:lpstr>
      <vt:lpstr>팀원소개</vt:lpstr>
      <vt:lpstr>참고 사이트</vt:lpstr>
      <vt:lpstr>개발환경</vt:lpstr>
      <vt:lpstr>메뉴 구조도 (User)</vt:lpstr>
      <vt:lpstr>메뉴 구조도 (Admin)</vt:lpstr>
      <vt:lpstr>API 명세서</vt:lpstr>
      <vt:lpstr>ERD 명세서</vt:lpstr>
      <vt:lpstr>ANDROG 프로젝트 일정</vt:lpstr>
      <vt:lpstr>화면구현</vt:lpstr>
      <vt:lpstr>주요기능 - 결제페이지 (강의진)</vt:lpstr>
      <vt:lpstr>주요기능 - 결제페이지 (강의진)</vt:lpstr>
      <vt:lpstr>주요기능 및 코드- 주소록 페이지 (정성현) </vt:lpstr>
      <vt:lpstr>주요기능 및 코드 - 사용자 리뷰 (정성현)</vt:lpstr>
      <vt:lpstr>주요기능- 상품 페이지(상세정보,장바구니) (이상현) </vt:lpstr>
      <vt:lpstr>주요기능- 관리자 페이지(상품) (이상현) </vt:lpstr>
      <vt:lpstr>주요기능- 관리자 페이지(리뷰 답변) (이상현) </vt:lpstr>
      <vt:lpstr>돌아보기 </vt:lpstr>
      <vt:lpstr>온라인 쇼핑몰 'ANDROG' 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ITPS</cp:lastModifiedBy>
  <cp:revision>30</cp:revision>
  <dcterms:created xsi:type="dcterms:W3CDTF">2023-06-03T07:21:47Z</dcterms:created>
  <dcterms:modified xsi:type="dcterms:W3CDTF">2023-06-05T08:03:52Z</dcterms:modified>
</cp:coreProperties>
</file>